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62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21140" cy="65135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369558" y="1242567"/>
            <a:ext cx="2369820" cy="553720"/>
          </a:xfrm>
          <a:custGeom>
            <a:avLst/>
            <a:gdLst/>
            <a:ahLst/>
            <a:cxnLst/>
            <a:rect l="l" t="t" r="r" b="b"/>
            <a:pathLst>
              <a:path w="2369820" h="553719">
                <a:moveTo>
                  <a:pt x="2325116" y="0"/>
                </a:moveTo>
                <a:lnTo>
                  <a:pt x="2097023" y="75437"/>
                </a:lnTo>
                <a:lnTo>
                  <a:pt x="1867281" y="144526"/>
                </a:lnTo>
                <a:lnTo>
                  <a:pt x="1791335" y="165735"/>
                </a:lnTo>
                <a:lnTo>
                  <a:pt x="1637030" y="207010"/>
                </a:lnTo>
                <a:lnTo>
                  <a:pt x="1484375" y="245364"/>
                </a:lnTo>
                <a:lnTo>
                  <a:pt x="1408684" y="263525"/>
                </a:lnTo>
                <a:lnTo>
                  <a:pt x="1181608" y="314325"/>
                </a:lnTo>
                <a:lnTo>
                  <a:pt x="958595" y="359410"/>
                </a:lnTo>
                <a:lnTo>
                  <a:pt x="812418" y="386842"/>
                </a:lnTo>
                <a:lnTo>
                  <a:pt x="597662" y="424053"/>
                </a:lnTo>
                <a:lnTo>
                  <a:pt x="322834" y="466090"/>
                </a:lnTo>
                <a:lnTo>
                  <a:pt x="125983" y="492760"/>
                </a:lnTo>
                <a:lnTo>
                  <a:pt x="0" y="508127"/>
                </a:lnTo>
                <a:lnTo>
                  <a:pt x="7012" y="519176"/>
                </a:lnTo>
                <a:lnTo>
                  <a:pt x="21181" y="541274"/>
                </a:lnTo>
                <a:lnTo>
                  <a:pt x="28193" y="552323"/>
                </a:lnTo>
                <a:lnTo>
                  <a:pt x="55698" y="553040"/>
                </a:lnTo>
                <a:lnTo>
                  <a:pt x="85841" y="553296"/>
                </a:lnTo>
                <a:lnTo>
                  <a:pt x="118515" y="553104"/>
                </a:lnTo>
                <a:lnTo>
                  <a:pt x="153610" y="552478"/>
                </a:lnTo>
                <a:lnTo>
                  <a:pt x="230627" y="549978"/>
                </a:lnTo>
                <a:lnTo>
                  <a:pt x="361585" y="543314"/>
                </a:lnTo>
                <a:lnTo>
                  <a:pt x="613730" y="525342"/>
                </a:lnTo>
                <a:lnTo>
                  <a:pt x="1014979" y="488627"/>
                </a:lnTo>
                <a:lnTo>
                  <a:pt x="1558610" y="428485"/>
                </a:lnTo>
                <a:lnTo>
                  <a:pt x="1956182" y="377497"/>
                </a:lnTo>
                <a:lnTo>
                  <a:pt x="2203730" y="341684"/>
                </a:lnTo>
                <a:lnTo>
                  <a:pt x="2331142" y="321256"/>
                </a:lnTo>
                <a:lnTo>
                  <a:pt x="2369439" y="314706"/>
                </a:lnTo>
                <a:lnTo>
                  <a:pt x="2362382" y="263014"/>
                </a:lnTo>
                <a:lnTo>
                  <a:pt x="2357075" y="224796"/>
                </a:lnTo>
                <a:lnTo>
                  <a:pt x="2353080" y="196683"/>
                </a:lnTo>
                <a:lnTo>
                  <a:pt x="2349960" y="175308"/>
                </a:lnTo>
                <a:lnTo>
                  <a:pt x="2344594" y="139305"/>
                </a:lnTo>
                <a:lnTo>
                  <a:pt x="2341474" y="117942"/>
                </a:lnTo>
                <a:lnTo>
                  <a:pt x="2337479" y="89848"/>
                </a:lnTo>
                <a:lnTo>
                  <a:pt x="2332172" y="51657"/>
                </a:lnTo>
                <a:lnTo>
                  <a:pt x="2325116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" y="0"/>
            <a:ext cx="9142730" cy="6510020"/>
          </a:xfrm>
          <a:custGeom>
            <a:avLst/>
            <a:gdLst/>
            <a:ahLst/>
            <a:cxnLst/>
            <a:rect l="l" t="t" r="r" b="b"/>
            <a:pathLst>
              <a:path w="9142730" h="6510020">
                <a:moveTo>
                  <a:pt x="9142476" y="0"/>
                </a:moveTo>
                <a:lnTo>
                  <a:pt x="0" y="0"/>
                </a:lnTo>
                <a:lnTo>
                  <a:pt x="0" y="166370"/>
                </a:lnTo>
                <a:lnTo>
                  <a:pt x="0" y="6008370"/>
                </a:lnTo>
                <a:lnTo>
                  <a:pt x="0" y="6510020"/>
                </a:lnTo>
                <a:lnTo>
                  <a:pt x="9142476" y="6510020"/>
                </a:lnTo>
                <a:lnTo>
                  <a:pt x="9142476" y="6008878"/>
                </a:lnTo>
                <a:lnTo>
                  <a:pt x="9142476" y="6008370"/>
                </a:lnTo>
                <a:lnTo>
                  <a:pt x="9142476" y="166878"/>
                </a:lnTo>
                <a:lnTo>
                  <a:pt x="8642350" y="166878"/>
                </a:lnTo>
                <a:lnTo>
                  <a:pt x="8642350" y="1511325"/>
                </a:lnTo>
                <a:lnTo>
                  <a:pt x="8286877" y="1564767"/>
                </a:lnTo>
                <a:lnTo>
                  <a:pt x="7917688" y="1614297"/>
                </a:lnTo>
                <a:lnTo>
                  <a:pt x="7176008" y="1696593"/>
                </a:lnTo>
                <a:lnTo>
                  <a:pt x="6806819" y="1726311"/>
                </a:lnTo>
                <a:lnTo>
                  <a:pt x="6075045" y="1769110"/>
                </a:lnTo>
                <a:lnTo>
                  <a:pt x="5363083" y="1792224"/>
                </a:lnTo>
                <a:lnTo>
                  <a:pt x="5013706" y="1795526"/>
                </a:lnTo>
                <a:lnTo>
                  <a:pt x="4337939" y="1795526"/>
                </a:lnTo>
                <a:lnTo>
                  <a:pt x="4011676" y="1788922"/>
                </a:lnTo>
                <a:lnTo>
                  <a:pt x="3695192" y="1779016"/>
                </a:lnTo>
                <a:lnTo>
                  <a:pt x="3091942" y="1752727"/>
                </a:lnTo>
                <a:lnTo>
                  <a:pt x="2534920" y="1719707"/>
                </a:lnTo>
                <a:lnTo>
                  <a:pt x="2030603" y="1680210"/>
                </a:lnTo>
                <a:lnTo>
                  <a:pt x="903262" y="1564767"/>
                </a:lnTo>
                <a:lnTo>
                  <a:pt x="514350" y="1512747"/>
                </a:lnTo>
                <a:lnTo>
                  <a:pt x="514350" y="166370"/>
                </a:lnTo>
                <a:lnTo>
                  <a:pt x="9142476" y="166370"/>
                </a:lnTo>
                <a:lnTo>
                  <a:pt x="9142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05343" y="0"/>
            <a:ext cx="765048" cy="116433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196" y="250063"/>
            <a:ext cx="7315606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353" y="1829561"/>
            <a:ext cx="8267293" cy="284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5905" cy="6858000"/>
            <a:chOff x="-152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3" y="0"/>
              <a:ext cx="911961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7952" y="402335"/>
              <a:ext cx="4561840" cy="6053455"/>
            </a:xfrm>
            <a:custGeom>
              <a:avLst/>
              <a:gdLst/>
              <a:ahLst/>
              <a:cxnLst/>
              <a:rect l="l" t="t" r="r" b="b"/>
              <a:pathLst>
                <a:path w="4561840" h="6053455">
                  <a:moveTo>
                    <a:pt x="4561332" y="0"/>
                  </a:moveTo>
                  <a:lnTo>
                    <a:pt x="1095756" y="0"/>
                  </a:lnTo>
                  <a:lnTo>
                    <a:pt x="1095756" y="28956"/>
                  </a:lnTo>
                  <a:lnTo>
                    <a:pt x="0" y="28956"/>
                  </a:lnTo>
                  <a:lnTo>
                    <a:pt x="41021" y="302133"/>
                  </a:lnTo>
                  <a:lnTo>
                    <a:pt x="77343" y="572897"/>
                  </a:lnTo>
                  <a:lnTo>
                    <a:pt x="108712" y="846074"/>
                  </a:lnTo>
                  <a:lnTo>
                    <a:pt x="137795" y="1116838"/>
                  </a:lnTo>
                  <a:lnTo>
                    <a:pt x="159512" y="1387602"/>
                  </a:lnTo>
                  <a:lnTo>
                    <a:pt x="176403" y="1655953"/>
                  </a:lnTo>
                  <a:lnTo>
                    <a:pt x="190881" y="1924304"/>
                  </a:lnTo>
                  <a:lnTo>
                    <a:pt x="200533" y="2187829"/>
                  </a:lnTo>
                  <a:lnTo>
                    <a:pt x="207772" y="2446401"/>
                  </a:lnTo>
                  <a:lnTo>
                    <a:pt x="210312" y="2702687"/>
                  </a:lnTo>
                  <a:lnTo>
                    <a:pt x="210312" y="3198368"/>
                  </a:lnTo>
                  <a:lnTo>
                    <a:pt x="205359" y="3437636"/>
                  </a:lnTo>
                  <a:lnTo>
                    <a:pt x="198120" y="3669665"/>
                  </a:lnTo>
                  <a:lnTo>
                    <a:pt x="188468" y="3894582"/>
                  </a:lnTo>
                  <a:lnTo>
                    <a:pt x="178816" y="4112133"/>
                  </a:lnTo>
                  <a:lnTo>
                    <a:pt x="166751" y="4320032"/>
                  </a:lnTo>
                  <a:lnTo>
                    <a:pt x="154686" y="4520692"/>
                  </a:lnTo>
                  <a:lnTo>
                    <a:pt x="140208" y="4709287"/>
                  </a:lnTo>
                  <a:lnTo>
                    <a:pt x="125730" y="4890516"/>
                  </a:lnTo>
                  <a:lnTo>
                    <a:pt x="94234" y="5216918"/>
                  </a:lnTo>
                  <a:lnTo>
                    <a:pt x="65278" y="5494934"/>
                  </a:lnTo>
                  <a:lnTo>
                    <a:pt x="41021" y="5717349"/>
                  </a:lnTo>
                  <a:lnTo>
                    <a:pt x="19304" y="5884151"/>
                  </a:lnTo>
                  <a:lnTo>
                    <a:pt x="0" y="6024372"/>
                  </a:lnTo>
                  <a:lnTo>
                    <a:pt x="1095756" y="6024372"/>
                  </a:lnTo>
                  <a:lnTo>
                    <a:pt x="1095756" y="6053328"/>
                  </a:lnTo>
                  <a:lnTo>
                    <a:pt x="4561332" y="6053328"/>
                  </a:lnTo>
                  <a:lnTo>
                    <a:pt x="4561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9760" y="427862"/>
              <a:ext cx="503555" cy="2373630"/>
            </a:xfrm>
            <a:custGeom>
              <a:avLst/>
              <a:gdLst/>
              <a:ahLst/>
              <a:cxnLst/>
              <a:rect l="l" t="t" r="r" b="b"/>
              <a:pathLst>
                <a:path w="503554" h="2373630">
                  <a:moveTo>
                    <a:pt x="315722" y="0"/>
                  </a:moveTo>
                  <a:lnTo>
                    <a:pt x="0" y="37337"/>
                  </a:lnTo>
                  <a:lnTo>
                    <a:pt x="23875" y="113791"/>
                  </a:lnTo>
                  <a:lnTo>
                    <a:pt x="47243" y="190373"/>
                  </a:lnTo>
                  <a:lnTo>
                    <a:pt x="70358" y="266953"/>
                  </a:lnTo>
                  <a:lnTo>
                    <a:pt x="113284" y="421132"/>
                  </a:lnTo>
                  <a:lnTo>
                    <a:pt x="134238" y="498221"/>
                  </a:lnTo>
                  <a:lnTo>
                    <a:pt x="153669" y="574675"/>
                  </a:lnTo>
                  <a:lnTo>
                    <a:pt x="172847" y="652652"/>
                  </a:lnTo>
                  <a:lnTo>
                    <a:pt x="191388" y="729869"/>
                  </a:lnTo>
                  <a:lnTo>
                    <a:pt x="208787" y="805941"/>
                  </a:lnTo>
                  <a:lnTo>
                    <a:pt x="226313" y="883285"/>
                  </a:lnTo>
                  <a:lnTo>
                    <a:pt x="242824" y="959485"/>
                  </a:lnTo>
                  <a:lnTo>
                    <a:pt x="258317" y="1035812"/>
                  </a:lnTo>
                  <a:lnTo>
                    <a:pt x="273685" y="1112012"/>
                  </a:lnTo>
                  <a:lnTo>
                    <a:pt x="288416" y="1187577"/>
                  </a:lnTo>
                  <a:lnTo>
                    <a:pt x="302260" y="1262126"/>
                  </a:lnTo>
                  <a:lnTo>
                    <a:pt x="315467" y="1337310"/>
                  </a:lnTo>
                  <a:lnTo>
                    <a:pt x="328549" y="1411604"/>
                  </a:lnTo>
                  <a:lnTo>
                    <a:pt x="352678" y="1558289"/>
                  </a:lnTo>
                  <a:lnTo>
                    <a:pt x="363981" y="1630807"/>
                  </a:lnTo>
                  <a:lnTo>
                    <a:pt x="374396" y="1702815"/>
                  </a:lnTo>
                  <a:lnTo>
                    <a:pt x="385063" y="1773809"/>
                  </a:lnTo>
                  <a:lnTo>
                    <a:pt x="394588" y="1844294"/>
                  </a:lnTo>
                  <a:lnTo>
                    <a:pt x="412241" y="1982342"/>
                  </a:lnTo>
                  <a:lnTo>
                    <a:pt x="420877" y="2049526"/>
                  </a:lnTo>
                  <a:lnTo>
                    <a:pt x="428498" y="2116454"/>
                  </a:lnTo>
                  <a:lnTo>
                    <a:pt x="443102" y="2247011"/>
                  </a:lnTo>
                  <a:lnTo>
                    <a:pt x="455549" y="2373249"/>
                  </a:lnTo>
                  <a:lnTo>
                    <a:pt x="500379" y="2346071"/>
                  </a:lnTo>
                  <a:lnTo>
                    <a:pt x="501716" y="2318586"/>
                  </a:lnTo>
                  <a:lnTo>
                    <a:pt x="502650" y="2288453"/>
                  </a:lnTo>
                  <a:lnTo>
                    <a:pt x="503194" y="2255781"/>
                  </a:lnTo>
                  <a:lnTo>
                    <a:pt x="503359" y="2220678"/>
                  </a:lnTo>
                  <a:lnTo>
                    <a:pt x="503156" y="2183255"/>
                  </a:lnTo>
                  <a:lnTo>
                    <a:pt x="502596" y="2143620"/>
                  </a:lnTo>
                  <a:lnTo>
                    <a:pt x="501691" y="2101884"/>
                  </a:lnTo>
                  <a:lnTo>
                    <a:pt x="500451" y="2058154"/>
                  </a:lnTo>
                  <a:lnTo>
                    <a:pt x="498887" y="2012541"/>
                  </a:lnTo>
                  <a:lnTo>
                    <a:pt x="497011" y="1965154"/>
                  </a:lnTo>
                  <a:lnTo>
                    <a:pt x="494834" y="1916102"/>
                  </a:lnTo>
                  <a:lnTo>
                    <a:pt x="492368" y="1865495"/>
                  </a:lnTo>
                  <a:lnTo>
                    <a:pt x="489622" y="1813441"/>
                  </a:lnTo>
                  <a:lnTo>
                    <a:pt x="486609" y="1760051"/>
                  </a:lnTo>
                  <a:lnTo>
                    <a:pt x="483340" y="1705433"/>
                  </a:lnTo>
                  <a:lnTo>
                    <a:pt x="479825" y="1649697"/>
                  </a:lnTo>
                  <a:lnTo>
                    <a:pt x="476076" y="1592953"/>
                  </a:lnTo>
                  <a:lnTo>
                    <a:pt x="472105" y="1535309"/>
                  </a:lnTo>
                  <a:lnTo>
                    <a:pt x="467921" y="1476875"/>
                  </a:lnTo>
                  <a:lnTo>
                    <a:pt x="463537" y="1417760"/>
                  </a:lnTo>
                  <a:lnTo>
                    <a:pt x="458964" y="1358074"/>
                  </a:lnTo>
                  <a:lnTo>
                    <a:pt x="454212" y="1297925"/>
                  </a:lnTo>
                  <a:lnTo>
                    <a:pt x="449294" y="1237424"/>
                  </a:lnTo>
                  <a:lnTo>
                    <a:pt x="444219" y="1176679"/>
                  </a:lnTo>
                  <a:lnTo>
                    <a:pt x="439000" y="1115801"/>
                  </a:lnTo>
                  <a:lnTo>
                    <a:pt x="433647" y="1054897"/>
                  </a:lnTo>
                  <a:lnTo>
                    <a:pt x="428171" y="994078"/>
                  </a:lnTo>
                  <a:lnTo>
                    <a:pt x="422584" y="933453"/>
                  </a:lnTo>
                  <a:lnTo>
                    <a:pt x="416898" y="873131"/>
                  </a:lnTo>
                  <a:lnTo>
                    <a:pt x="411122" y="813222"/>
                  </a:lnTo>
                  <a:lnTo>
                    <a:pt x="405268" y="753835"/>
                  </a:lnTo>
                  <a:lnTo>
                    <a:pt x="399348" y="695079"/>
                  </a:lnTo>
                  <a:lnTo>
                    <a:pt x="393372" y="637063"/>
                  </a:lnTo>
                  <a:lnTo>
                    <a:pt x="387352" y="579898"/>
                  </a:lnTo>
                  <a:lnTo>
                    <a:pt x="381299" y="523691"/>
                  </a:lnTo>
                  <a:lnTo>
                    <a:pt x="375224" y="468553"/>
                  </a:lnTo>
                  <a:lnTo>
                    <a:pt x="369138" y="414593"/>
                  </a:lnTo>
                  <a:lnTo>
                    <a:pt x="363053" y="361921"/>
                  </a:lnTo>
                  <a:lnTo>
                    <a:pt x="356979" y="310645"/>
                  </a:lnTo>
                  <a:lnTo>
                    <a:pt x="350928" y="260874"/>
                  </a:lnTo>
                  <a:lnTo>
                    <a:pt x="344910" y="212719"/>
                  </a:lnTo>
                  <a:lnTo>
                    <a:pt x="338938" y="166289"/>
                  </a:lnTo>
                  <a:lnTo>
                    <a:pt x="333022" y="121692"/>
                  </a:lnTo>
                  <a:lnTo>
                    <a:pt x="327173" y="79039"/>
                  </a:lnTo>
                  <a:lnTo>
                    <a:pt x="321402" y="38438"/>
                  </a:lnTo>
                  <a:lnTo>
                    <a:pt x="31572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642350" y="0"/>
                  </a:lnTo>
                  <a:lnTo>
                    <a:pt x="8642350" y="514350"/>
                  </a:lnTo>
                  <a:lnTo>
                    <a:pt x="8642350" y="6356350"/>
                  </a:lnTo>
                  <a:lnTo>
                    <a:pt x="514350" y="6356350"/>
                  </a:lnTo>
                  <a:lnTo>
                    <a:pt x="514350" y="514350"/>
                  </a:lnTo>
                  <a:lnTo>
                    <a:pt x="8642350" y="514350"/>
                  </a:lnTo>
                  <a:lnTo>
                    <a:pt x="8642350" y="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0" y="635635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6356350"/>
                  </a:lnTo>
                  <a:lnTo>
                    <a:pt x="9144000" y="5143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5344" y="0"/>
              <a:ext cx="765048" cy="11643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5291" y="1207008"/>
              <a:ext cx="2013204" cy="23500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26465" y="1508765"/>
            <a:ext cx="3451225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95"/>
              </a:spcBef>
            </a:pPr>
            <a:r>
              <a:rPr sz="2800" b="1" spc="-710" dirty="0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6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5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spc="-1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00" b="1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-1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-2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9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9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b="1" spc="-1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415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-21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800" b="1" spc="-5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8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b="1" spc="-4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5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5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295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2800" b="1" spc="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b="1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8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3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7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415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800" b="1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2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305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33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0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800" b="1" spc="-4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u  </a:t>
            </a: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6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800" b="1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0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800" b="1" spc="-6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800" b="1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800" b="1" spc="-470" dirty="0">
                <a:solidFill>
                  <a:srgbClr val="FFFFFF"/>
                </a:solidFill>
                <a:latin typeface="Trebuchet MS"/>
                <a:cs typeface="Trebuchet MS"/>
              </a:rPr>
              <a:t>..”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5884" y="4248911"/>
            <a:ext cx="4732020" cy="260908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744968" y="402336"/>
            <a:ext cx="685800" cy="69659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425"/>
              </a:spcBef>
            </a:pP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042" y="552145"/>
            <a:ext cx="4644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De</a:t>
            </a:r>
            <a:r>
              <a:rPr dirty="0"/>
              <a:t>f</a:t>
            </a:r>
            <a:r>
              <a:rPr spc="-215" dirty="0"/>
              <a:t>in</a:t>
            </a:r>
            <a:r>
              <a:rPr spc="-145" dirty="0"/>
              <a:t>i</a:t>
            </a:r>
            <a:r>
              <a:rPr spc="-245" dirty="0"/>
              <a:t>t</a:t>
            </a:r>
            <a:r>
              <a:rPr spc="-185" dirty="0"/>
              <a:t>i</a:t>
            </a:r>
            <a:r>
              <a:rPr spc="40" dirty="0"/>
              <a:t>on</a:t>
            </a:r>
            <a:r>
              <a:rPr spc="-265" dirty="0"/>
              <a:t> </a:t>
            </a:r>
            <a:r>
              <a:rPr spc="15" dirty="0"/>
              <a:t>of</a:t>
            </a:r>
            <a:r>
              <a:rPr spc="-250" dirty="0"/>
              <a:t> </a:t>
            </a:r>
            <a:r>
              <a:rPr spc="-45" dirty="0"/>
              <a:t>Leadership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675" y="1830450"/>
            <a:ext cx="4730115" cy="38792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sz="2400" spc="-80" dirty="0">
                <a:solidFill>
                  <a:srgbClr val="0D0D0D"/>
                </a:solidFill>
                <a:latin typeface="Times New Roman"/>
                <a:cs typeface="Times New Roman"/>
              </a:rPr>
              <a:t>Alan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D0D0D"/>
                </a:solidFill>
                <a:latin typeface="Times New Roman"/>
                <a:cs typeface="Times New Roman"/>
              </a:rPr>
              <a:t>Keith</a:t>
            </a:r>
            <a:r>
              <a:rPr sz="24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D0D0D"/>
                </a:solidFill>
                <a:latin typeface="Times New Roman"/>
                <a:cs typeface="Times New Roman"/>
              </a:rPr>
              <a:t>stated</a:t>
            </a:r>
            <a:r>
              <a:rPr sz="24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Times New Roman"/>
                <a:cs typeface="Times New Roman"/>
              </a:rPr>
              <a:t>that,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994"/>
              </a:spcBef>
            </a:pPr>
            <a:r>
              <a:rPr sz="2400" spc="-45" dirty="0">
                <a:solidFill>
                  <a:srgbClr val="0D0D0D"/>
                </a:solidFill>
                <a:latin typeface="Times New Roman"/>
                <a:cs typeface="Times New Roman"/>
              </a:rPr>
              <a:t>"Leadership </a:t>
            </a:r>
            <a:r>
              <a:rPr sz="2400" spc="-90" dirty="0">
                <a:solidFill>
                  <a:srgbClr val="0D0D0D"/>
                </a:solidFill>
                <a:latin typeface="Times New Roman"/>
                <a:cs typeface="Times New Roman"/>
              </a:rPr>
              <a:t>is </a:t>
            </a:r>
            <a:r>
              <a:rPr sz="2400" spc="-70" dirty="0">
                <a:solidFill>
                  <a:srgbClr val="0D0D0D"/>
                </a:solidFill>
                <a:latin typeface="Times New Roman"/>
                <a:cs typeface="Times New Roman"/>
              </a:rPr>
              <a:t>ultimately </a:t>
            </a:r>
            <a:r>
              <a:rPr sz="2400" spc="-15" dirty="0">
                <a:solidFill>
                  <a:srgbClr val="0D0D0D"/>
                </a:solidFill>
                <a:latin typeface="Times New Roman"/>
                <a:cs typeface="Times New Roman"/>
              </a:rPr>
              <a:t>about </a:t>
            </a:r>
            <a:r>
              <a:rPr sz="2400" spc="-55" dirty="0">
                <a:solidFill>
                  <a:srgbClr val="0D0D0D"/>
                </a:solidFill>
                <a:latin typeface="Times New Roman"/>
                <a:cs typeface="Times New Roman"/>
              </a:rPr>
              <a:t>creating </a:t>
            </a:r>
            <a:r>
              <a:rPr sz="24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z="2400" spc="-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0D0D0D"/>
                </a:solidFill>
                <a:latin typeface="Times New Roman"/>
                <a:cs typeface="Times New Roman"/>
              </a:rPr>
              <a:t>way</a:t>
            </a:r>
            <a:r>
              <a:rPr sz="2400" spc="-1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D0D0D"/>
                </a:solidFill>
                <a:latin typeface="Times New Roman"/>
                <a:cs typeface="Times New Roman"/>
              </a:rPr>
              <a:t>people</a:t>
            </a:r>
            <a:r>
              <a:rPr sz="2400" spc="-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D0D0D"/>
                </a:solidFill>
                <a:latin typeface="Times New Roman"/>
                <a:cs typeface="Times New Roman"/>
              </a:rPr>
              <a:t>to</a:t>
            </a:r>
            <a:r>
              <a:rPr sz="2400" spc="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D0D0D"/>
                </a:solidFill>
                <a:latin typeface="Times New Roman"/>
                <a:cs typeface="Times New Roman"/>
              </a:rPr>
              <a:t>contribute</a:t>
            </a:r>
            <a:r>
              <a:rPr sz="2400" spc="5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D0D0D"/>
                </a:solidFill>
                <a:latin typeface="Times New Roman"/>
                <a:cs typeface="Times New Roman"/>
              </a:rPr>
              <a:t>to </a:t>
            </a:r>
            <a:r>
              <a:rPr sz="2400" spc="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D0D0D"/>
                </a:solidFill>
                <a:latin typeface="Times New Roman"/>
                <a:cs typeface="Times New Roman"/>
              </a:rPr>
              <a:t>making</a:t>
            </a:r>
            <a:r>
              <a:rPr sz="2400" spc="-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D0D0D"/>
                </a:solidFill>
                <a:latin typeface="Times New Roman"/>
                <a:cs typeface="Times New Roman"/>
              </a:rPr>
              <a:t>something</a:t>
            </a:r>
            <a:r>
              <a:rPr sz="2400" spc="-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D0D0D"/>
                </a:solidFill>
                <a:latin typeface="Times New Roman"/>
                <a:cs typeface="Times New Roman"/>
              </a:rPr>
              <a:t>extraordinary </a:t>
            </a:r>
            <a:r>
              <a:rPr sz="2400" spc="-5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D0D0D"/>
                </a:solidFill>
                <a:latin typeface="Times New Roman"/>
                <a:cs typeface="Times New Roman"/>
              </a:rPr>
              <a:t>happen.”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5" dirty="0">
                <a:solidFill>
                  <a:srgbClr val="0D0D0D"/>
                </a:solidFill>
                <a:latin typeface="Times New Roman"/>
                <a:cs typeface="Times New Roman"/>
              </a:rPr>
              <a:t>Koontz</a:t>
            </a:r>
            <a:r>
              <a:rPr sz="24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O'Donnell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D0D0D"/>
                </a:solidFill>
                <a:latin typeface="Times New Roman"/>
                <a:cs typeface="Times New Roman"/>
              </a:rPr>
              <a:t>:-</a:t>
            </a: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80000"/>
              </a:lnSpc>
              <a:spcBef>
                <a:spcPts val="1000"/>
              </a:spcBef>
            </a:pPr>
            <a:r>
              <a:rPr sz="2400" spc="-40" dirty="0">
                <a:solidFill>
                  <a:srgbClr val="0D0D0D"/>
                </a:solidFill>
                <a:latin typeface="Times New Roman"/>
                <a:cs typeface="Times New Roman"/>
              </a:rPr>
              <a:t>“Leadership</a:t>
            </a:r>
            <a:r>
              <a:rPr sz="2400" spc="5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D0D0D"/>
                </a:solidFill>
                <a:latin typeface="Times New Roman"/>
                <a:cs typeface="Times New Roman"/>
              </a:rPr>
              <a:t>maybe</a:t>
            </a:r>
            <a:r>
              <a:rPr sz="24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D0D0D"/>
                </a:solidFill>
                <a:latin typeface="Times New Roman"/>
                <a:cs typeface="Times New Roman"/>
              </a:rPr>
              <a:t>defined</a:t>
            </a:r>
            <a:r>
              <a:rPr sz="2400" spc="-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D0D0D"/>
                </a:solidFill>
                <a:latin typeface="Times New Roman"/>
                <a:cs typeface="Times New Roman"/>
              </a:rPr>
              <a:t>as</a:t>
            </a:r>
            <a:r>
              <a:rPr sz="24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D0D0D"/>
                </a:solidFill>
                <a:latin typeface="Times New Roman"/>
                <a:cs typeface="Times New Roman"/>
              </a:rPr>
              <a:t>ability</a:t>
            </a:r>
            <a:r>
              <a:rPr sz="2400" spc="-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D0D0D"/>
                </a:solidFill>
                <a:latin typeface="Times New Roman"/>
                <a:cs typeface="Times New Roman"/>
              </a:rPr>
              <a:t>to </a:t>
            </a:r>
            <a:r>
              <a:rPr sz="2400" spc="-40" dirty="0">
                <a:solidFill>
                  <a:srgbClr val="0D0D0D"/>
                </a:solidFill>
                <a:latin typeface="Times New Roman"/>
                <a:cs typeface="Times New Roman"/>
              </a:rPr>
              <a:t>exert </a:t>
            </a:r>
            <a:r>
              <a:rPr sz="2400" spc="-35" dirty="0">
                <a:solidFill>
                  <a:srgbClr val="0D0D0D"/>
                </a:solidFill>
                <a:latin typeface="Times New Roman"/>
                <a:cs typeface="Times New Roman"/>
              </a:rPr>
              <a:t>interpersonal </a:t>
            </a:r>
            <a:r>
              <a:rPr sz="2400" spc="-45" dirty="0">
                <a:solidFill>
                  <a:srgbClr val="0D0D0D"/>
                </a:solidFill>
                <a:latin typeface="Times New Roman"/>
                <a:cs typeface="Times New Roman"/>
              </a:rPr>
              <a:t>influence </a:t>
            </a:r>
            <a:r>
              <a:rPr sz="24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0D0D0D"/>
                </a:solidFill>
                <a:latin typeface="Times New Roman"/>
                <a:cs typeface="Times New Roman"/>
              </a:rPr>
              <a:t>by</a:t>
            </a:r>
            <a:r>
              <a:rPr sz="2400" spc="-10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D0D0D"/>
                </a:solidFill>
                <a:latin typeface="Times New Roman"/>
                <a:cs typeface="Times New Roman"/>
              </a:rPr>
              <a:t>means</a:t>
            </a:r>
            <a:r>
              <a:rPr sz="24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D0D0D"/>
                </a:solidFill>
                <a:latin typeface="Times New Roman"/>
                <a:cs typeface="Times New Roman"/>
              </a:rPr>
              <a:t>communication</a:t>
            </a:r>
            <a:r>
              <a:rPr sz="2400" spc="5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D0D0D"/>
                </a:solidFill>
                <a:latin typeface="Times New Roman"/>
                <a:cs typeface="Times New Roman"/>
              </a:rPr>
              <a:t>towards </a:t>
            </a:r>
            <a:r>
              <a:rPr sz="24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D0D0D"/>
                </a:solidFill>
                <a:latin typeface="Times New Roman"/>
                <a:cs typeface="Times New Roman"/>
              </a:rPr>
              <a:t>achievement</a:t>
            </a:r>
            <a:r>
              <a:rPr sz="24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sz="2400" spc="3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D0D0D"/>
                </a:solidFill>
                <a:latin typeface="Times New Roman"/>
                <a:cs typeface="Times New Roman"/>
              </a:rPr>
              <a:t>goal.”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111" y="1842516"/>
            <a:ext cx="3569208" cy="4216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547878"/>
            <a:ext cx="5756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5" dirty="0"/>
              <a:t>The</a:t>
            </a:r>
            <a:r>
              <a:rPr sz="3600" spc="-250" dirty="0"/>
              <a:t> </a:t>
            </a:r>
            <a:r>
              <a:rPr sz="3600" dirty="0"/>
              <a:t>essence</a:t>
            </a:r>
            <a:r>
              <a:rPr sz="3600" spc="-254" dirty="0"/>
              <a:t> </a:t>
            </a:r>
            <a:r>
              <a:rPr sz="3600" spc="15" dirty="0"/>
              <a:t>of</a:t>
            </a:r>
            <a:r>
              <a:rPr sz="3600" spc="-270" dirty="0"/>
              <a:t> </a:t>
            </a:r>
            <a:r>
              <a:rPr sz="3600" spc="100" dirty="0"/>
              <a:t>lea</a:t>
            </a:r>
            <a:r>
              <a:rPr sz="3600" spc="140" dirty="0"/>
              <a:t>d</a:t>
            </a:r>
            <a:r>
              <a:rPr sz="3600" spc="-150" dirty="0"/>
              <a:t>ership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38352" y="1748383"/>
            <a:ext cx="7912734" cy="42297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4114800" algn="l"/>
                <a:tab pos="5823585" algn="l"/>
              </a:tabLst>
            </a:pPr>
            <a:r>
              <a:rPr sz="2050" spc="-18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600" spc="-95" dirty="0">
                <a:solidFill>
                  <a:srgbClr val="0D0D0D"/>
                </a:solidFill>
                <a:latin typeface="Times New Roman"/>
                <a:cs typeface="Times New Roman"/>
              </a:rPr>
              <a:t>Le</a:t>
            </a:r>
            <a:r>
              <a:rPr sz="2600" spc="-90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0D0D0D"/>
                </a:solidFill>
                <a:latin typeface="Times New Roman"/>
                <a:cs typeface="Times New Roman"/>
              </a:rPr>
              <a:t>d</a:t>
            </a:r>
            <a:r>
              <a:rPr sz="2600" spc="-40" dirty="0">
                <a:solidFill>
                  <a:srgbClr val="0D0D0D"/>
                </a:solidFill>
                <a:latin typeface="Times New Roman"/>
                <a:cs typeface="Times New Roman"/>
              </a:rPr>
              <a:t>er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ship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  <a:r>
              <a:rPr sz="2600" spc="-55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fe</a:t>
            </a:r>
            <a:r>
              <a:rPr sz="2600" spc="-40" dirty="0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  <a:r>
              <a:rPr sz="2600" spc="-65" dirty="0">
                <a:solidFill>
                  <a:srgbClr val="0D0D0D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0D0D0D"/>
                </a:solidFill>
                <a:latin typeface="Times New Roman"/>
                <a:cs typeface="Times New Roman"/>
              </a:rPr>
              <a:t>to</a:t>
            </a:r>
            <a:r>
              <a:rPr sz="26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i="1" spc="-180" dirty="0">
                <a:solidFill>
                  <a:srgbClr val="850D4D"/>
                </a:solidFill>
                <a:latin typeface="Times New Roman"/>
                <a:cs typeface="Times New Roman"/>
              </a:rPr>
              <a:t>abilit</a:t>
            </a:r>
            <a:r>
              <a:rPr sz="2600" i="1" spc="-220" dirty="0">
                <a:solidFill>
                  <a:srgbClr val="850D4D"/>
                </a:solidFill>
                <a:latin typeface="Times New Roman"/>
                <a:cs typeface="Times New Roman"/>
              </a:rPr>
              <a:t>y</a:t>
            </a:r>
            <a:r>
              <a:rPr sz="2600" i="1" spc="2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70" dirty="0">
                <a:solidFill>
                  <a:srgbClr val="850D4D"/>
                </a:solidFill>
                <a:latin typeface="Times New Roman"/>
                <a:cs typeface="Times New Roman"/>
              </a:rPr>
              <a:t>of</a:t>
            </a:r>
            <a:r>
              <a:rPr sz="2600" i="1" dirty="0">
                <a:solidFill>
                  <a:srgbClr val="850D4D"/>
                </a:solidFill>
                <a:latin typeface="Times New Roman"/>
                <a:cs typeface="Times New Roman"/>
              </a:rPr>
              <a:t>	</a:t>
            </a:r>
            <a:r>
              <a:rPr sz="2600" i="1" spc="-325" dirty="0">
                <a:solidFill>
                  <a:srgbClr val="850D4D"/>
                </a:solidFill>
                <a:latin typeface="Times New Roman"/>
                <a:cs typeface="Times New Roman"/>
              </a:rPr>
              <a:t>one</a:t>
            </a:r>
            <a:r>
              <a:rPr sz="2600" i="1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190" dirty="0">
                <a:solidFill>
                  <a:srgbClr val="850D4D"/>
                </a:solidFill>
                <a:latin typeface="Times New Roman"/>
                <a:cs typeface="Times New Roman"/>
              </a:rPr>
              <a:t>ind</a:t>
            </a:r>
            <a:r>
              <a:rPr sz="2600" i="1" spc="-85" dirty="0">
                <a:solidFill>
                  <a:srgbClr val="850D4D"/>
                </a:solidFill>
                <a:latin typeface="Times New Roman"/>
                <a:cs typeface="Times New Roman"/>
              </a:rPr>
              <a:t>i</a:t>
            </a:r>
            <a:r>
              <a:rPr sz="2600" i="1" spc="-240" dirty="0">
                <a:solidFill>
                  <a:srgbClr val="850D4D"/>
                </a:solidFill>
                <a:latin typeface="Times New Roman"/>
                <a:cs typeface="Times New Roman"/>
              </a:rPr>
              <a:t>v</a:t>
            </a:r>
            <a:r>
              <a:rPr sz="2600" i="1" spc="-145" dirty="0">
                <a:solidFill>
                  <a:srgbClr val="850D4D"/>
                </a:solidFill>
                <a:latin typeface="Times New Roman"/>
                <a:cs typeface="Times New Roman"/>
              </a:rPr>
              <a:t>i</a:t>
            </a:r>
            <a:r>
              <a:rPr sz="2600" i="1" spc="-240" dirty="0">
                <a:solidFill>
                  <a:srgbClr val="850D4D"/>
                </a:solidFill>
                <a:latin typeface="Times New Roman"/>
                <a:cs typeface="Times New Roman"/>
              </a:rPr>
              <a:t>dua</a:t>
            </a:r>
            <a:r>
              <a:rPr sz="2600" i="1" spc="-130" dirty="0">
                <a:solidFill>
                  <a:srgbClr val="850D4D"/>
                </a:solidFill>
                <a:latin typeface="Times New Roman"/>
                <a:cs typeface="Times New Roman"/>
              </a:rPr>
              <a:t>l</a:t>
            </a:r>
            <a:r>
              <a:rPr sz="2600" i="1" dirty="0">
                <a:solidFill>
                  <a:srgbClr val="850D4D"/>
                </a:solidFill>
                <a:latin typeface="Times New Roman"/>
                <a:cs typeface="Times New Roman"/>
              </a:rPr>
              <a:t>	</a:t>
            </a:r>
            <a:r>
              <a:rPr sz="2600" i="1" spc="-225" dirty="0">
                <a:solidFill>
                  <a:srgbClr val="850D4D"/>
                </a:solidFill>
                <a:latin typeface="Times New Roman"/>
                <a:cs typeface="Times New Roman"/>
              </a:rPr>
              <a:t>to</a:t>
            </a:r>
            <a:r>
              <a:rPr sz="2600" i="1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165" dirty="0">
                <a:solidFill>
                  <a:srgbClr val="850D4D"/>
                </a:solidFill>
                <a:latin typeface="Times New Roman"/>
                <a:cs typeface="Times New Roman"/>
              </a:rPr>
              <a:t>inf</a:t>
            </a:r>
            <a:r>
              <a:rPr sz="2600" i="1" spc="-145" dirty="0">
                <a:solidFill>
                  <a:srgbClr val="850D4D"/>
                </a:solidFill>
                <a:latin typeface="Times New Roman"/>
                <a:cs typeface="Times New Roman"/>
              </a:rPr>
              <a:t>l</a:t>
            </a:r>
            <a:r>
              <a:rPr sz="2600" i="1" spc="-335" dirty="0">
                <a:solidFill>
                  <a:srgbClr val="850D4D"/>
                </a:solidFill>
                <a:latin typeface="Times New Roman"/>
                <a:cs typeface="Times New Roman"/>
              </a:rPr>
              <a:t>uenc</a:t>
            </a:r>
            <a:r>
              <a:rPr sz="2600" i="1" spc="-310" dirty="0">
                <a:solidFill>
                  <a:srgbClr val="850D4D"/>
                </a:solidFill>
                <a:latin typeface="Times New Roman"/>
                <a:cs typeface="Times New Roman"/>
              </a:rPr>
              <a:t>e</a:t>
            </a:r>
            <a:r>
              <a:rPr sz="2600" i="1" spc="2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65" dirty="0">
                <a:solidFill>
                  <a:srgbClr val="850D4D"/>
                </a:solidFill>
                <a:latin typeface="Times New Roman"/>
                <a:cs typeface="Times New Roman"/>
              </a:rPr>
              <a:t>oth</a:t>
            </a:r>
            <a:r>
              <a:rPr sz="2600" i="1" spc="-290" dirty="0">
                <a:solidFill>
                  <a:srgbClr val="850D4D"/>
                </a:solidFill>
                <a:latin typeface="Times New Roman"/>
                <a:cs typeface="Times New Roman"/>
              </a:rPr>
              <a:t>e</a:t>
            </a:r>
            <a:r>
              <a:rPr sz="2600" i="1" spc="-245" dirty="0">
                <a:solidFill>
                  <a:srgbClr val="850D4D"/>
                </a:solidFill>
                <a:latin typeface="Times New Roman"/>
                <a:cs typeface="Times New Roman"/>
              </a:rPr>
              <a:t>r</a:t>
            </a:r>
            <a:r>
              <a:rPr sz="2600" i="1" spc="-229" dirty="0">
                <a:solidFill>
                  <a:srgbClr val="850D4D"/>
                </a:solidFill>
                <a:latin typeface="Times New Roman"/>
                <a:cs typeface="Times New Roman"/>
              </a:rPr>
              <a:t>s</a:t>
            </a:r>
            <a:r>
              <a:rPr sz="2600" i="1" spc="-85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37515" algn="l"/>
              </a:tabLst>
            </a:pPr>
            <a:r>
              <a:rPr sz="2050" spc="-18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600" spc="40" dirty="0">
                <a:solidFill>
                  <a:srgbClr val="0D0D0D"/>
                </a:solidFill>
                <a:latin typeface="Times New Roman"/>
                <a:cs typeface="Times New Roman"/>
              </a:rPr>
              <a:t>T</a:t>
            </a:r>
            <a:r>
              <a:rPr sz="2600" spc="-30" dirty="0">
                <a:solidFill>
                  <a:srgbClr val="0D0D0D"/>
                </a:solidFill>
                <a:latin typeface="Times New Roman"/>
                <a:cs typeface="Times New Roman"/>
              </a:rPr>
              <a:t>h</a:t>
            </a:r>
            <a:r>
              <a:rPr sz="2600" spc="-20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i</a:t>
            </a:r>
            <a:r>
              <a:rPr sz="2600" spc="-55" dirty="0">
                <a:solidFill>
                  <a:srgbClr val="0D0D0D"/>
                </a:solidFill>
                <a:latin typeface="Times New Roman"/>
                <a:cs typeface="Times New Roman"/>
              </a:rPr>
              <a:t>n</a:t>
            </a:r>
            <a:r>
              <a:rPr sz="2600" spc="15" dirty="0">
                <a:solidFill>
                  <a:srgbClr val="0D0D0D"/>
                </a:solidFill>
                <a:latin typeface="Times New Roman"/>
                <a:cs typeface="Times New Roman"/>
              </a:rPr>
              <a:t>f</a:t>
            </a:r>
            <a:r>
              <a:rPr sz="2600" spc="-60" dirty="0">
                <a:solidFill>
                  <a:srgbClr val="0D0D0D"/>
                </a:solidFill>
                <a:latin typeface="Times New Roman"/>
                <a:cs typeface="Times New Roman"/>
              </a:rPr>
              <a:t>luence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0D0D0D"/>
                </a:solidFill>
                <a:latin typeface="Times New Roman"/>
                <a:cs typeface="Times New Roman"/>
              </a:rPr>
              <a:t>is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85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600" spc="-145" dirty="0">
                <a:solidFill>
                  <a:srgbClr val="0D0D0D"/>
                </a:solidFill>
                <a:latin typeface="Times New Roman"/>
                <a:cs typeface="Times New Roman"/>
              </a:rPr>
              <a:t>x</a:t>
            </a:r>
            <a:r>
              <a:rPr sz="2600" spc="-60" dirty="0">
                <a:solidFill>
                  <a:srgbClr val="0D0D0D"/>
                </a:solidFill>
                <a:latin typeface="Times New Roman"/>
                <a:cs typeface="Times New Roman"/>
              </a:rPr>
              <a:t>ercised</a:t>
            </a:r>
            <a:r>
              <a:rPr sz="2600" spc="-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i="1" spc="-225" dirty="0">
                <a:solidFill>
                  <a:srgbClr val="850D4D"/>
                </a:solidFill>
                <a:latin typeface="Times New Roman"/>
                <a:cs typeface="Times New Roman"/>
              </a:rPr>
              <a:t>to</a:t>
            </a:r>
            <a:r>
              <a:rPr sz="2600" i="1" spc="5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325" dirty="0">
                <a:solidFill>
                  <a:srgbClr val="850D4D"/>
                </a:solidFill>
                <a:latin typeface="Times New Roman"/>
                <a:cs typeface="Times New Roman"/>
              </a:rPr>
              <a:t>change</a:t>
            </a:r>
            <a:r>
              <a:rPr sz="2600" i="1" spc="-1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105" dirty="0">
                <a:solidFill>
                  <a:srgbClr val="850D4D"/>
                </a:solidFill>
                <a:latin typeface="Times New Roman"/>
                <a:cs typeface="Times New Roman"/>
              </a:rPr>
              <a:t>t</a:t>
            </a:r>
            <a:r>
              <a:rPr sz="2600" i="1" spc="-195" dirty="0">
                <a:solidFill>
                  <a:srgbClr val="850D4D"/>
                </a:solidFill>
                <a:latin typeface="Times New Roman"/>
                <a:cs typeface="Times New Roman"/>
              </a:rPr>
              <a:t>h</a:t>
            </a:r>
            <a:r>
              <a:rPr sz="2600" i="1" spc="-395" dirty="0">
                <a:solidFill>
                  <a:srgbClr val="850D4D"/>
                </a:solidFill>
                <a:latin typeface="Times New Roman"/>
                <a:cs typeface="Times New Roman"/>
              </a:rPr>
              <a:t>e</a:t>
            </a:r>
            <a:r>
              <a:rPr sz="2600" i="1" spc="25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85" dirty="0">
                <a:solidFill>
                  <a:srgbClr val="850D4D"/>
                </a:solidFill>
                <a:latin typeface="Times New Roman"/>
                <a:cs typeface="Times New Roman"/>
              </a:rPr>
              <a:t>be</a:t>
            </a:r>
            <a:r>
              <a:rPr sz="2600" i="1" spc="-315" dirty="0">
                <a:solidFill>
                  <a:srgbClr val="850D4D"/>
                </a:solidFill>
                <a:latin typeface="Times New Roman"/>
                <a:cs typeface="Times New Roman"/>
              </a:rPr>
              <a:t>h</a:t>
            </a:r>
            <a:r>
              <a:rPr sz="2600" i="1" spc="-215" dirty="0">
                <a:solidFill>
                  <a:srgbClr val="850D4D"/>
                </a:solidFill>
                <a:latin typeface="Times New Roman"/>
                <a:cs typeface="Times New Roman"/>
              </a:rPr>
              <a:t>a</a:t>
            </a:r>
            <a:r>
              <a:rPr sz="2600" i="1" spc="-240" dirty="0">
                <a:solidFill>
                  <a:srgbClr val="850D4D"/>
                </a:solidFill>
                <a:latin typeface="Times New Roman"/>
                <a:cs typeface="Times New Roman"/>
              </a:rPr>
              <a:t>v</a:t>
            </a:r>
            <a:r>
              <a:rPr sz="2600" i="1" spc="-145" dirty="0">
                <a:solidFill>
                  <a:srgbClr val="850D4D"/>
                </a:solidFill>
                <a:latin typeface="Times New Roman"/>
                <a:cs typeface="Times New Roman"/>
              </a:rPr>
              <a:t>i</a:t>
            </a:r>
            <a:r>
              <a:rPr sz="2600" i="1" spc="-265" dirty="0">
                <a:solidFill>
                  <a:srgbClr val="850D4D"/>
                </a:solidFill>
                <a:latin typeface="Times New Roman"/>
                <a:cs typeface="Times New Roman"/>
              </a:rPr>
              <a:t>our</a:t>
            </a:r>
            <a:r>
              <a:rPr sz="2600" i="1" spc="3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f </a:t>
            </a:r>
            <a:r>
              <a:rPr sz="2600" spc="-3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other</a:t>
            </a:r>
            <a:r>
              <a:rPr sz="2600" spc="-170" dirty="0">
                <a:solidFill>
                  <a:srgbClr val="0D0D0D"/>
                </a:solidFill>
                <a:latin typeface="Times New Roman"/>
                <a:cs typeface="Times New Roman"/>
              </a:rPr>
              <a:t>s</a:t>
            </a:r>
            <a:r>
              <a:rPr sz="2600" spc="-85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tabLst>
                <a:tab pos="6703059" algn="l"/>
              </a:tabLst>
            </a:pPr>
            <a:r>
              <a:rPr sz="2050" spc="-18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050" spc="22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C</a:t>
            </a:r>
            <a:r>
              <a:rPr sz="2600" spc="-20" dirty="0">
                <a:solidFill>
                  <a:srgbClr val="0D0D0D"/>
                </a:solidFill>
                <a:latin typeface="Times New Roman"/>
                <a:cs typeface="Times New Roman"/>
              </a:rPr>
              <a:t>h</a:t>
            </a:r>
            <a:r>
              <a:rPr sz="2600" spc="-75" dirty="0">
                <a:solidFill>
                  <a:srgbClr val="0D0D0D"/>
                </a:solidFill>
                <a:latin typeface="Times New Roman"/>
                <a:cs typeface="Times New Roman"/>
              </a:rPr>
              <a:t>an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g</a:t>
            </a:r>
            <a:r>
              <a:rPr sz="2600" spc="-70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600" spc="-5" dirty="0">
                <a:solidFill>
                  <a:srgbClr val="0D0D0D"/>
                </a:solidFill>
                <a:latin typeface="Times New Roman"/>
                <a:cs typeface="Times New Roman"/>
              </a:rPr>
              <a:t> o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f </a:t>
            </a:r>
            <a:r>
              <a:rPr sz="2600" spc="-3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beh</a:t>
            </a:r>
            <a:r>
              <a:rPr sz="2600" spc="-65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z="2600" spc="-55" dirty="0">
                <a:solidFill>
                  <a:srgbClr val="0D0D0D"/>
                </a:solidFill>
                <a:latin typeface="Times New Roman"/>
                <a:cs typeface="Times New Roman"/>
              </a:rPr>
              <a:t>vi</a:t>
            </a:r>
            <a:r>
              <a:rPr sz="2600" spc="-60" dirty="0">
                <a:solidFill>
                  <a:srgbClr val="0D0D0D"/>
                </a:solidFill>
                <a:latin typeface="Times New Roman"/>
                <a:cs typeface="Times New Roman"/>
              </a:rPr>
              <a:t>o</a:t>
            </a:r>
            <a:r>
              <a:rPr sz="2600" spc="-15" dirty="0">
                <a:solidFill>
                  <a:srgbClr val="0D0D0D"/>
                </a:solidFill>
                <a:latin typeface="Times New Roman"/>
                <a:cs typeface="Times New Roman"/>
              </a:rPr>
              <a:t>ur</a:t>
            </a:r>
            <a:r>
              <a:rPr sz="2600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0D0D0D"/>
                </a:solidFill>
                <a:latin typeface="Times New Roman"/>
                <a:cs typeface="Times New Roman"/>
              </a:rPr>
              <a:t>is</a:t>
            </a:r>
            <a:r>
              <a:rPr sz="26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65" dirty="0">
                <a:solidFill>
                  <a:srgbClr val="0D0D0D"/>
                </a:solidFill>
                <a:latin typeface="Times New Roman"/>
                <a:cs typeface="Times New Roman"/>
              </a:rPr>
              <a:t>ca</a:t>
            </a:r>
            <a:r>
              <a:rPr sz="2600" spc="-80" dirty="0">
                <a:solidFill>
                  <a:srgbClr val="0D0D0D"/>
                </a:solidFill>
                <a:latin typeface="Times New Roman"/>
                <a:cs typeface="Times New Roman"/>
              </a:rPr>
              <a:t>u</a:t>
            </a:r>
            <a:r>
              <a:rPr sz="2600" spc="-65" dirty="0">
                <a:solidFill>
                  <a:srgbClr val="0D0D0D"/>
                </a:solidFill>
                <a:latin typeface="Times New Roman"/>
                <a:cs typeface="Times New Roman"/>
              </a:rPr>
              <a:t>s</a:t>
            </a:r>
            <a:r>
              <a:rPr sz="2600" spc="-80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d</a:t>
            </a:r>
            <a:r>
              <a:rPr sz="26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195" dirty="0">
                <a:solidFill>
                  <a:srgbClr val="0D0D0D"/>
                </a:solidFill>
                <a:latin typeface="Times New Roman"/>
                <a:cs typeface="Times New Roman"/>
              </a:rPr>
              <a:t>w</a:t>
            </a:r>
            <a:r>
              <a:rPr sz="2600" spc="-70" dirty="0">
                <a:solidFill>
                  <a:srgbClr val="0D0D0D"/>
                </a:solidFill>
                <a:latin typeface="Times New Roman"/>
                <a:cs typeface="Times New Roman"/>
              </a:rPr>
              <a:t>i</a:t>
            </a:r>
            <a:r>
              <a:rPr sz="2600" spc="30" dirty="0">
                <a:solidFill>
                  <a:srgbClr val="0D0D0D"/>
                </a:solidFill>
                <a:latin typeface="Times New Roman"/>
                <a:cs typeface="Times New Roman"/>
              </a:rPr>
              <a:t>th</a:t>
            </a:r>
            <a:r>
              <a:rPr sz="2600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i="1" spc="-220" dirty="0">
                <a:solidFill>
                  <a:srgbClr val="850D4D"/>
                </a:solidFill>
                <a:latin typeface="Times New Roman"/>
                <a:cs typeface="Times New Roman"/>
              </a:rPr>
              <a:t>a</a:t>
            </a:r>
            <a:r>
              <a:rPr sz="2600" i="1" spc="-215" dirty="0">
                <a:solidFill>
                  <a:srgbClr val="850D4D"/>
                </a:solidFill>
                <a:latin typeface="Times New Roman"/>
                <a:cs typeface="Times New Roman"/>
              </a:rPr>
              <a:t>n</a:t>
            </a:r>
            <a:r>
              <a:rPr sz="2600" i="1" spc="1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80" dirty="0">
                <a:solidFill>
                  <a:srgbClr val="850D4D"/>
                </a:solidFill>
                <a:latin typeface="Times New Roman"/>
                <a:cs typeface="Times New Roman"/>
              </a:rPr>
              <a:t>object</a:t>
            </a:r>
            <a:r>
              <a:rPr sz="2600" i="1" spc="-160" dirty="0">
                <a:solidFill>
                  <a:srgbClr val="850D4D"/>
                </a:solidFill>
                <a:latin typeface="Times New Roman"/>
                <a:cs typeface="Times New Roman"/>
              </a:rPr>
              <a:t>i</a:t>
            </a:r>
            <a:r>
              <a:rPr sz="2600" i="1" spc="-330" dirty="0">
                <a:solidFill>
                  <a:srgbClr val="850D4D"/>
                </a:solidFill>
                <a:latin typeface="Times New Roman"/>
                <a:cs typeface="Times New Roman"/>
              </a:rPr>
              <a:t>ve</a:t>
            </a:r>
            <a:r>
              <a:rPr sz="2600" i="1" spc="5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70" dirty="0">
                <a:solidFill>
                  <a:srgbClr val="850D4D"/>
                </a:solidFill>
                <a:latin typeface="Times New Roman"/>
                <a:cs typeface="Times New Roman"/>
              </a:rPr>
              <a:t>of</a:t>
            </a:r>
            <a:r>
              <a:rPr sz="2600" i="1" dirty="0">
                <a:solidFill>
                  <a:srgbClr val="850D4D"/>
                </a:solidFill>
                <a:latin typeface="Times New Roman"/>
                <a:cs typeface="Times New Roman"/>
              </a:rPr>
              <a:t>	</a:t>
            </a:r>
            <a:r>
              <a:rPr sz="2600" i="1" spc="-290" dirty="0">
                <a:solidFill>
                  <a:srgbClr val="850D4D"/>
                </a:solidFill>
                <a:latin typeface="Times New Roman"/>
                <a:cs typeface="Times New Roman"/>
              </a:rPr>
              <a:t>achi</a:t>
            </a:r>
            <a:r>
              <a:rPr sz="2600" i="1" spc="-270" dirty="0">
                <a:solidFill>
                  <a:srgbClr val="850D4D"/>
                </a:solidFill>
                <a:latin typeface="Times New Roman"/>
                <a:cs typeface="Times New Roman"/>
              </a:rPr>
              <a:t>e</a:t>
            </a:r>
            <a:r>
              <a:rPr sz="2600" i="1" spc="-240" dirty="0">
                <a:solidFill>
                  <a:srgbClr val="850D4D"/>
                </a:solidFill>
                <a:latin typeface="Times New Roman"/>
                <a:cs typeface="Times New Roman"/>
              </a:rPr>
              <a:t>v</a:t>
            </a:r>
            <a:r>
              <a:rPr sz="2600" i="1" spc="-145" dirty="0">
                <a:solidFill>
                  <a:srgbClr val="850D4D"/>
                </a:solidFill>
                <a:latin typeface="Times New Roman"/>
                <a:cs typeface="Times New Roman"/>
              </a:rPr>
              <a:t>i</a:t>
            </a:r>
            <a:r>
              <a:rPr sz="2600" i="1" spc="-330" dirty="0">
                <a:solidFill>
                  <a:srgbClr val="850D4D"/>
                </a:solidFill>
                <a:latin typeface="Times New Roman"/>
                <a:cs typeface="Times New Roman"/>
              </a:rPr>
              <a:t>n</a:t>
            </a:r>
            <a:r>
              <a:rPr sz="2600" i="1" spc="-325" dirty="0">
                <a:solidFill>
                  <a:srgbClr val="850D4D"/>
                </a:solidFill>
                <a:latin typeface="Times New Roman"/>
                <a:cs typeface="Times New Roman"/>
              </a:rPr>
              <a:t>g</a:t>
            </a:r>
            <a:r>
              <a:rPr sz="2600" i="1" spc="3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spc="-70" dirty="0">
                <a:solidFill>
                  <a:srgbClr val="0D0D0D"/>
                </a:solidFill>
                <a:latin typeface="Times New Roman"/>
                <a:cs typeface="Times New Roman"/>
              </a:rPr>
              <a:t>a  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shared</a:t>
            </a:r>
            <a:r>
              <a:rPr sz="26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solidFill>
                  <a:srgbClr val="0D0D0D"/>
                </a:solidFill>
                <a:latin typeface="Times New Roman"/>
                <a:cs typeface="Times New Roman"/>
              </a:rPr>
              <a:t>goal.</a:t>
            </a:r>
            <a:endParaRPr sz="2600">
              <a:latin typeface="Times New Roman"/>
              <a:cs typeface="Times New Roman"/>
            </a:endParaRPr>
          </a:p>
          <a:p>
            <a:pPr marL="354965" marR="34290" indent="-342900">
              <a:lnSpc>
                <a:spcPct val="100000"/>
              </a:lnSpc>
              <a:spcBef>
                <a:spcPts val="994"/>
              </a:spcBef>
            </a:pPr>
            <a:r>
              <a:rPr sz="2050" spc="-18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050" spc="28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2600" spc="-15" dirty="0">
                <a:solidFill>
                  <a:srgbClr val="0D0D0D"/>
                </a:solidFill>
                <a:latin typeface="Times New Roman"/>
                <a:cs typeface="Times New Roman"/>
              </a:rPr>
              <a:t>person </a:t>
            </a:r>
            <a:r>
              <a:rPr sz="2600" spc="-55" dirty="0">
                <a:solidFill>
                  <a:srgbClr val="0D0D0D"/>
                </a:solidFill>
                <a:latin typeface="Times New Roman"/>
                <a:cs typeface="Times New Roman"/>
              </a:rPr>
              <a:t>influencing </a:t>
            </a:r>
            <a:r>
              <a:rPr sz="2600" spc="-50" dirty="0">
                <a:solidFill>
                  <a:srgbClr val="0D0D0D"/>
                </a:solidFill>
                <a:latin typeface="Times New Roman"/>
                <a:cs typeface="Times New Roman"/>
              </a:rPr>
              <a:t>others(leader) </a:t>
            </a:r>
            <a:r>
              <a:rPr sz="2600" i="1" spc="-305" dirty="0">
                <a:solidFill>
                  <a:srgbClr val="850D4D"/>
                </a:solidFill>
                <a:latin typeface="Times New Roman"/>
                <a:cs typeface="Times New Roman"/>
              </a:rPr>
              <a:t>possesses</a:t>
            </a:r>
            <a:r>
              <a:rPr sz="2600" i="1" spc="4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45" dirty="0">
                <a:solidFill>
                  <a:srgbClr val="850D4D"/>
                </a:solidFill>
                <a:latin typeface="Times New Roman"/>
                <a:cs typeface="Times New Roman"/>
              </a:rPr>
              <a:t>a</a:t>
            </a:r>
            <a:r>
              <a:rPr sz="2600" i="1" spc="16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45" dirty="0">
                <a:solidFill>
                  <a:srgbClr val="850D4D"/>
                </a:solidFill>
                <a:latin typeface="Times New Roman"/>
                <a:cs typeface="Times New Roman"/>
              </a:rPr>
              <a:t>set</a:t>
            </a:r>
            <a:r>
              <a:rPr sz="2600" i="1" spc="16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70" dirty="0">
                <a:solidFill>
                  <a:srgbClr val="850D4D"/>
                </a:solidFill>
                <a:latin typeface="Times New Roman"/>
                <a:cs typeface="Times New Roman"/>
              </a:rPr>
              <a:t>of </a:t>
            </a:r>
            <a:r>
              <a:rPr sz="2600" i="1" spc="-265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200" dirty="0">
                <a:solidFill>
                  <a:srgbClr val="850D4D"/>
                </a:solidFill>
                <a:latin typeface="Times New Roman"/>
                <a:cs typeface="Times New Roman"/>
              </a:rPr>
              <a:t>qualities</a:t>
            </a:r>
            <a:r>
              <a:rPr sz="2600" i="1" spc="25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or</a:t>
            </a:r>
            <a:r>
              <a:rPr sz="26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srgbClr val="0D0D0D"/>
                </a:solidFill>
                <a:latin typeface="Times New Roman"/>
                <a:cs typeface="Times New Roman"/>
              </a:rPr>
              <a:t>characteristics</a:t>
            </a:r>
            <a:r>
              <a:rPr sz="26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55" dirty="0">
                <a:solidFill>
                  <a:srgbClr val="0D0D0D"/>
                </a:solidFill>
                <a:latin typeface="Times New Roman"/>
                <a:cs typeface="Times New Roman"/>
              </a:rPr>
              <a:t>with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65" dirty="0">
                <a:solidFill>
                  <a:srgbClr val="0D0D0D"/>
                </a:solidFill>
                <a:latin typeface="Times New Roman"/>
                <a:cs typeface="Times New Roman"/>
              </a:rPr>
              <a:t>which</a:t>
            </a:r>
            <a:r>
              <a:rPr sz="26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D0D0D"/>
                </a:solidFill>
                <a:latin typeface="Times New Roman"/>
                <a:cs typeface="Times New Roman"/>
              </a:rPr>
              <a:t>he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or</a:t>
            </a:r>
            <a:r>
              <a:rPr sz="26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she</a:t>
            </a:r>
            <a:r>
              <a:rPr sz="26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0D0D0D"/>
                </a:solidFill>
                <a:latin typeface="Times New Roman"/>
                <a:cs typeface="Times New Roman"/>
              </a:rPr>
              <a:t>to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0D0D0D"/>
                </a:solidFill>
                <a:latin typeface="Times New Roman"/>
                <a:cs typeface="Times New Roman"/>
              </a:rPr>
              <a:t>influence </a:t>
            </a:r>
            <a:r>
              <a:rPr sz="2600" spc="-6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D0D0D"/>
                </a:solidFill>
                <a:latin typeface="Times New Roman"/>
                <a:cs typeface="Times New Roman"/>
              </a:rPr>
              <a:t>others</a:t>
            </a:r>
            <a:endParaRPr sz="2600">
              <a:latin typeface="Times New Roman"/>
              <a:cs typeface="Times New Roman"/>
            </a:endParaRPr>
          </a:p>
          <a:p>
            <a:pPr marL="354965" marR="509905" indent="-342900">
              <a:lnSpc>
                <a:spcPct val="100000"/>
              </a:lnSpc>
              <a:spcBef>
                <a:spcPts val="1010"/>
              </a:spcBef>
              <a:tabLst>
                <a:tab pos="437515" algn="l"/>
              </a:tabLst>
            </a:pPr>
            <a:r>
              <a:rPr sz="2050" spc="-180" dirty="0">
                <a:solidFill>
                  <a:srgbClr val="B31166"/>
                </a:solidFill>
                <a:latin typeface="Lucida Sans Unicode"/>
                <a:cs typeface="Lucida Sans Unicode"/>
              </a:rPr>
              <a:t>▶		</a:t>
            </a:r>
            <a:r>
              <a:rPr sz="2600" spc="-60" dirty="0">
                <a:solidFill>
                  <a:srgbClr val="0D0D0D"/>
                </a:solidFill>
                <a:latin typeface="Times New Roman"/>
                <a:cs typeface="Times New Roman"/>
              </a:rPr>
              <a:t>Leadersh</a:t>
            </a:r>
            <a:r>
              <a:rPr sz="2600" spc="-25" dirty="0">
                <a:solidFill>
                  <a:srgbClr val="0D0D0D"/>
                </a:solidFill>
                <a:latin typeface="Times New Roman"/>
                <a:cs typeface="Times New Roman"/>
              </a:rPr>
              <a:t>i</a:t>
            </a:r>
            <a:r>
              <a:rPr sz="2600" spc="25" dirty="0">
                <a:solidFill>
                  <a:srgbClr val="0D0D0D"/>
                </a:solidFill>
                <a:latin typeface="Times New Roman"/>
                <a:cs typeface="Times New Roman"/>
              </a:rPr>
              <a:t>p</a:t>
            </a:r>
            <a:r>
              <a:rPr sz="26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120" dirty="0">
                <a:solidFill>
                  <a:srgbClr val="0D0D0D"/>
                </a:solidFill>
                <a:latin typeface="Times New Roman"/>
                <a:cs typeface="Times New Roman"/>
              </a:rPr>
              <a:t>i</a:t>
            </a:r>
            <a:r>
              <a:rPr sz="2600" spc="-65" dirty="0">
                <a:solidFill>
                  <a:srgbClr val="0D0D0D"/>
                </a:solidFill>
                <a:latin typeface="Times New Roman"/>
                <a:cs typeface="Times New Roman"/>
              </a:rPr>
              <a:t>s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i="1" spc="-385" dirty="0">
                <a:solidFill>
                  <a:srgbClr val="850D4D"/>
                </a:solidFill>
                <a:latin typeface="Times New Roman"/>
                <a:cs typeface="Times New Roman"/>
              </a:rPr>
              <a:t>g</a:t>
            </a:r>
            <a:r>
              <a:rPr sz="2600" i="1" spc="-240" dirty="0">
                <a:solidFill>
                  <a:srgbClr val="850D4D"/>
                </a:solidFill>
                <a:latin typeface="Times New Roman"/>
                <a:cs typeface="Times New Roman"/>
              </a:rPr>
              <a:t>r</a:t>
            </a:r>
            <a:r>
              <a:rPr sz="2600" i="1" spc="-270" dirty="0">
                <a:solidFill>
                  <a:srgbClr val="850D4D"/>
                </a:solidFill>
                <a:latin typeface="Times New Roman"/>
                <a:cs typeface="Times New Roman"/>
              </a:rPr>
              <a:t>oup</a:t>
            </a:r>
            <a:r>
              <a:rPr sz="2600" i="1" spc="1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600" i="1" spc="-305" dirty="0">
                <a:solidFill>
                  <a:srgbClr val="850D4D"/>
                </a:solidFill>
                <a:latin typeface="Times New Roman"/>
                <a:cs typeface="Times New Roman"/>
              </a:rPr>
              <a:t>ph</a:t>
            </a:r>
            <a:r>
              <a:rPr sz="2600" i="1" spc="-280" dirty="0">
                <a:solidFill>
                  <a:srgbClr val="850D4D"/>
                </a:solidFill>
                <a:latin typeface="Times New Roman"/>
                <a:cs typeface="Times New Roman"/>
              </a:rPr>
              <a:t>e</a:t>
            </a:r>
            <a:r>
              <a:rPr sz="2600" i="1" spc="-245" dirty="0">
                <a:solidFill>
                  <a:srgbClr val="850D4D"/>
                </a:solidFill>
                <a:latin typeface="Times New Roman"/>
                <a:cs typeface="Times New Roman"/>
              </a:rPr>
              <a:t>no</a:t>
            </a:r>
            <a:r>
              <a:rPr sz="2600" i="1" spc="-340" dirty="0">
                <a:solidFill>
                  <a:srgbClr val="850D4D"/>
                </a:solidFill>
                <a:latin typeface="Times New Roman"/>
                <a:cs typeface="Times New Roman"/>
              </a:rPr>
              <a:t>m</a:t>
            </a:r>
            <a:r>
              <a:rPr sz="2600" i="1" spc="-285" dirty="0">
                <a:solidFill>
                  <a:srgbClr val="850D4D"/>
                </a:solidFill>
                <a:latin typeface="Times New Roman"/>
                <a:cs typeface="Times New Roman"/>
              </a:rPr>
              <a:t>enon</a:t>
            </a:r>
            <a:r>
              <a:rPr sz="2600" spc="-85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r>
              <a:rPr sz="26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45" dirty="0">
                <a:solidFill>
                  <a:srgbClr val="0D0D0D"/>
                </a:solidFill>
                <a:latin typeface="Times New Roman"/>
                <a:cs typeface="Times New Roman"/>
              </a:rPr>
              <a:t>It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i</a:t>
            </a:r>
            <a:r>
              <a:rPr sz="2600" spc="-100" dirty="0">
                <a:solidFill>
                  <a:srgbClr val="0D0D0D"/>
                </a:solidFill>
                <a:latin typeface="Times New Roman"/>
                <a:cs typeface="Times New Roman"/>
              </a:rPr>
              <a:t>n</a:t>
            </a:r>
            <a:r>
              <a:rPr sz="2600" spc="-125" dirty="0">
                <a:solidFill>
                  <a:srgbClr val="0D0D0D"/>
                </a:solidFill>
                <a:latin typeface="Times New Roman"/>
                <a:cs typeface="Times New Roman"/>
              </a:rPr>
              <a:t>v</a:t>
            </a:r>
            <a:r>
              <a:rPr sz="2600" spc="-60" dirty="0">
                <a:solidFill>
                  <a:srgbClr val="0D0D0D"/>
                </a:solidFill>
                <a:latin typeface="Times New Roman"/>
                <a:cs typeface="Times New Roman"/>
              </a:rPr>
              <a:t>ol</a:t>
            </a:r>
            <a:r>
              <a:rPr sz="2600" spc="-110" dirty="0">
                <a:solidFill>
                  <a:srgbClr val="0D0D0D"/>
                </a:solidFill>
                <a:latin typeface="Times New Roman"/>
                <a:cs typeface="Times New Roman"/>
              </a:rPr>
              <a:t>v</a:t>
            </a:r>
            <a:r>
              <a:rPr sz="2600" spc="-70" dirty="0">
                <a:solidFill>
                  <a:srgbClr val="0D0D0D"/>
                </a:solidFill>
                <a:latin typeface="Times New Roman"/>
                <a:cs typeface="Times New Roman"/>
              </a:rPr>
              <a:t>es</a:t>
            </a:r>
            <a:r>
              <a:rPr sz="26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0D0D0D"/>
                </a:solidFill>
                <a:latin typeface="Times New Roman"/>
                <a:cs typeface="Times New Roman"/>
              </a:rPr>
              <a:t>inte</a:t>
            </a:r>
            <a:r>
              <a:rPr sz="2600" spc="-35" dirty="0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  <a:r>
              <a:rPr sz="2600" spc="-55" dirty="0">
                <a:solidFill>
                  <a:srgbClr val="0D0D0D"/>
                </a:solidFill>
                <a:latin typeface="Times New Roman"/>
                <a:cs typeface="Times New Roman"/>
              </a:rPr>
              <a:t>ac</a:t>
            </a:r>
            <a:r>
              <a:rPr sz="2600" spc="-50" dirty="0">
                <a:solidFill>
                  <a:srgbClr val="0D0D0D"/>
                </a:solidFill>
                <a:latin typeface="Times New Roman"/>
                <a:cs typeface="Times New Roman"/>
              </a:rPr>
              <a:t>t</a:t>
            </a:r>
            <a:r>
              <a:rPr sz="2600" spc="-20" dirty="0">
                <a:solidFill>
                  <a:srgbClr val="0D0D0D"/>
                </a:solidFill>
                <a:latin typeface="Times New Roman"/>
                <a:cs typeface="Times New Roman"/>
              </a:rPr>
              <a:t>ion  </a:t>
            </a:r>
            <a:r>
              <a:rPr sz="2600" spc="-50" dirty="0">
                <a:solidFill>
                  <a:srgbClr val="0D0D0D"/>
                </a:solidFill>
                <a:latin typeface="Times New Roman"/>
                <a:cs typeface="Times New Roman"/>
              </a:rPr>
              <a:t>between</a:t>
            </a:r>
            <a:r>
              <a:rPr sz="26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0D0D0D"/>
                </a:solidFill>
                <a:latin typeface="Times New Roman"/>
                <a:cs typeface="Times New Roman"/>
              </a:rPr>
              <a:t>two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0D0D0D"/>
                </a:solidFill>
                <a:latin typeface="Times New Roman"/>
                <a:cs typeface="Times New Roman"/>
              </a:rPr>
              <a:t>or</a:t>
            </a:r>
            <a:r>
              <a:rPr sz="2600" spc="-15" dirty="0">
                <a:solidFill>
                  <a:srgbClr val="0D0D0D"/>
                </a:solidFill>
                <a:latin typeface="Times New Roman"/>
                <a:cs typeface="Times New Roman"/>
              </a:rPr>
              <a:t> more</a:t>
            </a:r>
            <a:r>
              <a:rPr sz="26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0D0D0D"/>
                </a:solidFill>
                <a:latin typeface="Times New Roman"/>
                <a:cs typeface="Times New Roman"/>
              </a:rPr>
              <a:t>people.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250063"/>
            <a:ext cx="668655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A</a:t>
            </a:r>
            <a:r>
              <a:rPr spc="-240" dirty="0"/>
              <a:t> </a:t>
            </a:r>
            <a:r>
              <a:rPr spc="15" dirty="0"/>
              <a:t>mnemonic</a:t>
            </a:r>
            <a:r>
              <a:rPr spc="-265" dirty="0"/>
              <a:t> </a:t>
            </a:r>
            <a:r>
              <a:rPr spc="-125" dirty="0"/>
              <a:t>for</a:t>
            </a:r>
            <a:r>
              <a:rPr spc="-254" dirty="0"/>
              <a:t> </a:t>
            </a:r>
            <a:r>
              <a:rPr spc="-45" dirty="0"/>
              <a:t>leadersh</a:t>
            </a:r>
            <a:r>
              <a:rPr spc="-20" dirty="0"/>
              <a:t>i</a:t>
            </a:r>
            <a:r>
              <a:rPr spc="-35" dirty="0"/>
              <a:t>p</a:t>
            </a:r>
            <a:r>
              <a:rPr spc="-280" dirty="0"/>
              <a:t> </a:t>
            </a:r>
            <a:r>
              <a:rPr spc="10" dirty="0"/>
              <a:t>would  </a:t>
            </a:r>
            <a:r>
              <a:rPr spc="180" dirty="0"/>
              <a:t>b</a:t>
            </a:r>
            <a:r>
              <a:rPr spc="175" dirty="0"/>
              <a:t>e</a:t>
            </a:r>
            <a:r>
              <a:rPr spc="-240" dirty="0"/>
              <a:t> 3P'</a:t>
            </a:r>
            <a:r>
              <a:rPr spc="-245" dirty="0"/>
              <a:t>s</a:t>
            </a:r>
            <a:r>
              <a:rPr spc="-229" dirty="0"/>
              <a:t> </a:t>
            </a:r>
            <a:r>
              <a:rPr spc="-390" dirty="0"/>
              <a:t>-</a:t>
            </a:r>
            <a:r>
              <a:rPr spc="-245" dirty="0"/>
              <a:t> </a:t>
            </a:r>
            <a:r>
              <a:rPr spc="-125" dirty="0"/>
              <a:t>Person,</a:t>
            </a:r>
            <a:r>
              <a:rPr spc="-254" dirty="0"/>
              <a:t> </a:t>
            </a:r>
            <a:r>
              <a:rPr spc="70" dirty="0"/>
              <a:t>People</a:t>
            </a:r>
            <a:r>
              <a:rPr spc="-240" dirty="0"/>
              <a:t> </a:t>
            </a:r>
            <a:r>
              <a:rPr spc="254" dirty="0"/>
              <a:t>a</a:t>
            </a:r>
            <a:r>
              <a:rPr spc="50" dirty="0"/>
              <a:t>nd  </a:t>
            </a:r>
            <a:r>
              <a:rPr spc="-65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1516" y="1876044"/>
            <a:ext cx="6768083" cy="48280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2361" y="670686"/>
            <a:ext cx="614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/>
              <a:t>Le</a:t>
            </a:r>
            <a:r>
              <a:rPr sz="3600" spc="60" dirty="0"/>
              <a:t>a</a:t>
            </a:r>
            <a:r>
              <a:rPr sz="3600" spc="204" dirty="0"/>
              <a:t>de</a:t>
            </a:r>
            <a:r>
              <a:rPr sz="3600" spc="-215" dirty="0"/>
              <a:t>rship</a:t>
            </a:r>
            <a:r>
              <a:rPr sz="3600" spc="-270" dirty="0"/>
              <a:t> </a:t>
            </a:r>
            <a:r>
              <a:rPr sz="3600" spc="105" dirty="0"/>
              <a:t>&amp;</a:t>
            </a:r>
            <a:r>
              <a:rPr sz="3600" spc="-260" dirty="0"/>
              <a:t> </a:t>
            </a:r>
            <a:r>
              <a:rPr sz="3600" spc="165" dirty="0"/>
              <a:t>Ma</a:t>
            </a:r>
            <a:r>
              <a:rPr sz="3600" spc="150" dirty="0"/>
              <a:t>n</a:t>
            </a:r>
            <a:r>
              <a:rPr sz="3600" spc="105" dirty="0"/>
              <a:t>agemen</a:t>
            </a:r>
            <a:r>
              <a:rPr sz="3600" spc="-200" dirty="0"/>
              <a:t>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13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039111"/>
            <a:ext cx="8831580" cy="4610100"/>
            <a:chOff x="0" y="2039111"/>
            <a:chExt cx="8831580" cy="461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41391"/>
              <a:ext cx="2086356" cy="16078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0895" y="4828032"/>
              <a:ext cx="900683" cy="1821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2039111"/>
              <a:ext cx="2468879" cy="30022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5444" y="2049779"/>
              <a:ext cx="3427476" cy="29916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307338" y="5297246"/>
            <a:ext cx="1649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Verdana"/>
                <a:cs typeface="Verdana"/>
              </a:rPr>
              <a:t>K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K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spc="-110" dirty="0">
                <a:latin typeface="Verdana"/>
                <a:cs typeface="Verdana"/>
              </a:rPr>
              <a:t>r</a:t>
            </a:r>
            <a:r>
              <a:rPr sz="1800" spc="-175" dirty="0">
                <a:latin typeface="Verdana"/>
                <a:cs typeface="Verdana"/>
              </a:rPr>
              <a:t>u</a:t>
            </a:r>
            <a:r>
              <a:rPr sz="1800" spc="-50" dirty="0">
                <a:latin typeface="Verdana"/>
                <a:cs typeface="Verdana"/>
              </a:rPr>
              <a:t>n</a:t>
            </a:r>
            <a:r>
              <a:rPr sz="1800" spc="14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k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r</a:t>
            </a:r>
            <a:r>
              <a:rPr sz="1800" spc="-55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6596" y="5265546"/>
            <a:ext cx="181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5" dirty="0">
                <a:latin typeface="Verdana"/>
                <a:cs typeface="Verdana"/>
              </a:rPr>
              <a:t>M</a:t>
            </a:r>
            <a:r>
              <a:rPr sz="1800" spc="-110" dirty="0">
                <a:latin typeface="Verdana"/>
                <a:cs typeface="Verdana"/>
              </a:rPr>
              <a:t>uk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135" dirty="0">
                <a:latin typeface="Verdana"/>
                <a:cs typeface="Verdana"/>
              </a:rPr>
              <a:t>s</a:t>
            </a:r>
            <a:r>
              <a:rPr sz="1800" spc="-155" dirty="0">
                <a:latin typeface="Verdana"/>
                <a:cs typeface="Verdana"/>
              </a:rPr>
              <a:t>h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20" dirty="0">
                <a:latin typeface="Verdana"/>
                <a:cs typeface="Verdana"/>
              </a:rPr>
              <a:t>A</a:t>
            </a:r>
            <a:r>
              <a:rPr sz="1800" spc="65" dirty="0">
                <a:latin typeface="Verdana"/>
                <a:cs typeface="Verdana"/>
              </a:rPr>
              <a:t>mb</a:t>
            </a:r>
            <a:r>
              <a:rPr sz="1800" spc="40" dirty="0">
                <a:latin typeface="Verdana"/>
                <a:cs typeface="Verdana"/>
              </a:rPr>
              <a:t>a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-135" dirty="0">
                <a:latin typeface="Verdana"/>
                <a:cs typeface="Verdana"/>
              </a:rPr>
              <a:t>i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002" y="590245"/>
            <a:ext cx="2922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/>
              <a:t>A</a:t>
            </a:r>
            <a:r>
              <a:rPr sz="3600" spc="-270" dirty="0"/>
              <a:t> </a:t>
            </a:r>
            <a:r>
              <a:rPr sz="3600" spc="110" dirty="0"/>
              <a:t>Q</a:t>
            </a:r>
            <a:r>
              <a:rPr sz="3600" spc="80" dirty="0"/>
              <a:t>u</a:t>
            </a:r>
            <a:r>
              <a:rPr sz="3600" spc="-110" dirty="0"/>
              <a:t>esti</a:t>
            </a:r>
            <a:r>
              <a:rPr sz="3600" spc="-160" dirty="0"/>
              <a:t>o</a:t>
            </a:r>
            <a:r>
              <a:rPr sz="3600" spc="285" dirty="0"/>
              <a:t>n…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2633" y="2151405"/>
            <a:ext cx="4384675" cy="403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5080" indent="-567055">
              <a:lnSpc>
                <a:spcPct val="150000"/>
              </a:lnSpc>
              <a:spcBef>
                <a:spcPts val="100"/>
              </a:spcBef>
              <a:tabLst>
                <a:tab pos="1846580" algn="l"/>
                <a:tab pos="4005579" algn="l"/>
              </a:tabLst>
            </a:pPr>
            <a:r>
              <a:rPr sz="2800" spc="-13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leader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need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not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be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manager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but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manager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must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have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many</a:t>
            </a:r>
            <a:r>
              <a:rPr sz="2800" spc="-5" dirty="0">
                <a:latin typeface="Times New Roman"/>
                <a:cs typeface="Times New Roman"/>
              </a:rPr>
              <a:t> of	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qualities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1494155">
              <a:lnSpc>
                <a:spcPct val="100000"/>
              </a:lnSpc>
              <a:spcBef>
                <a:spcPts val="1680"/>
              </a:spcBef>
            </a:pPr>
            <a:r>
              <a:rPr sz="2800" spc="-15" dirty="0">
                <a:latin typeface="Times New Roman"/>
                <a:cs typeface="Times New Roman"/>
              </a:rPr>
              <a:t>good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leader?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7620" algn="ctr">
              <a:lnSpc>
                <a:spcPct val="100000"/>
              </a:lnSpc>
              <a:tabLst>
                <a:tab pos="2773045" algn="l"/>
              </a:tabLst>
            </a:pPr>
            <a:r>
              <a:rPr sz="2800" spc="-50" dirty="0">
                <a:latin typeface="Times New Roman"/>
                <a:cs typeface="Times New Roman"/>
              </a:rPr>
              <a:t>What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do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you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think	</a:t>
            </a:r>
            <a:r>
              <a:rPr sz="2800" spc="-225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2243327"/>
            <a:ext cx="3340608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6630" marR="5080" indent="69850">
              <a:lnSpc>
                <a:spcPct val="100000"/>
              </a:lnSpc>
              <a:spcBef>
                <a:spcPts val="95"/>
              </a:spcBef>
            </a:pPr>
            <a:r>
              <a:rPr sz="4000" spc="-215" dirty="0"/>
              <a:t>Di</a:t>
            </a:r>
            <a:r>
              <a:rPr sz="4000" spc="-135" dirty="0"/>
              <a:t>f</a:t>
            </a:r>
            <a:r>
              <a:rPr sz="4000" spc="30" dirty="0"/>
              <a:t>feren</a:t>
            </a:r>
            <a:r>
              <a:rPr sz="4000" spc="15" dirty="0"/>
              <a:t>c</a:t>
            </a:r>
            <a:r>
              <a:rPr sz="4000" spc="215" dirty="0"/>
              <a:t>e</a:t>
            </a:r>
            <a:r>
              <a:rPr sz="4000" spc="-300" dirty="0"/>
              <a:t> </a:t>
            </a:r>
            <a:r>
              <a:rPr sz="4000" spc="75" dirty="0"/>
              <a:t>between  </a:t>
            </a:r>
            <a:r>
              <a:rPr sz="4000" spc="25" dirty="0"/>
              <a:t>Managers</a:t>
            </a:r>
            <a:r>
              <a:rPr sz="4000" spc="-300" dirty="0"/>
              <a:t> </a:t>
            </a:r>
            <a:r>
              <a:rPr sz="4000" spc="114" dirty="0"/>
              <a:t>&amp;</a:t>
            </a:r>
            <a:r>
              <a:rPr sz="4000" spc="-325" dirty="0"/>
              <a:t> </a:t>
            </a:r>
            <a:r>
              <a:rPr sz="4000" spc="-65" dirty="0"/>
              <a:t>Leaders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2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5543" y="1923669"/>
          <a:ext cx="8017508" cy="492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8754"/>
                <a:gridCol w="4008754"/>
              </a:tblGrid>
              <a:tr h="8036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0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MANAGERS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3C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4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LEADERS</a:t>
                      </a:r>
                      <a:endParaRPr sz="4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23C6E"/>
                    </a:solidFill>
                  </a:tcPr>
                </a:tc>
              </a:tr>
              <a:tr h="515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Administer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Innovate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</a:tr>
              <a:tr h="515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Maintain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Develop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</a:tr>
              <a:tr h="515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Control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Inspire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</a:tr>
              <a:tr h="515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view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term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view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</a:tr>
              <a:tr h="5156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Ask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how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when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Ask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why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</a:tr>
              <a:tr h="515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Initiate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Originate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</a:tr>
              <a:tr h="515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Accept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status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quo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Challenge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status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quo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CED4"/>
                    </a:solidFill>
                  </a:tcPr>
                </a:tc>
              </a:tr>
              <a:tr h="515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6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things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right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60" dirty="0"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right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things.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8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578" y="1899920"/>
            <a:ext cx="4866005" cy="470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590"/>
              </a:lnSpc>
              <a:spcBef>
                <a:spcPts val="100"/>
              </a:spcBef>
            </a:pPr>
            <a:r>
              <a:rPr sz="2400" spc="-50" dirty="0">
                <a:solidFill>
                  <a:srgbClr val="B31166"/>
                </a:solidFill>
                <a:latin typeface="Times New Roman"/>
                <a:cs typeface="Times New Roman"/>
              </a:rPr>
              <a:t>Management</a:t>
            </a:r>
            <a:r>
              <a:rPr sz="2400" spc="32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process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63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planning</a:t>
            </a: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80000"/>
              </a:lnSpc>
              <a:spcBef>
                <a:spcPts val="285"/>
              </a:spcBef>
            </a:pPr>
            <a:r>
              <a:rPr sz="2400" spc="-60" dirty="0">
                <a:latin typeface="Times New Roman"/>
                <a:cs typeface="Times New Roman"/>
              </a:rPr>
              <a:t>,organising, </a:t>
            </a:r>
            <a:r>
              <a:rPr sz="2400" spc="-35" dirty="0">
                <a:latin typeface="Times New Roman"/>
                <a:cs typeface="Times New Roman"/>
              </a:rPr>
              <a:t>coordinating </a:t>
            </a:r>
            <a:r>
              <a:rPr sz="2400" spc="-55" dirty="0">
                <a:latin typeface="Times New Roman"/>
                <a:cs typeface="Times New Roman"/>
              </a:rPr>
              <a:t>,directing, </a:t>
            </a:r>
            <a:r>
              <a:rPr sz="2400" spc="-35" dirty="0">
                <a:latin typeface="Times New Roman"/>
                <a:cs typeface="Times New Roman"/>
              </a:rPr>
              <a:t>and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controlling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activities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others.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ts val="2310"/>
              </a:lnSpc>
              <a:spcBef>
                <a:spcPts val="975"/>
              </a:spcBef>
            </a:pPr>
            <a:r>
              <a:rPr sz="2400" spc="-50" dirty="0">
                <a:solidFill>
                  <a:srgbClr val="B31166"/>
                </a:solidFill>
                <a:latin typeface="Times New Roman"/>
                <a:cs typeface="Times New Roman"/>
              </a:rPr>
              <a:t>Leadership</a:t>
            </a:r>
            <a:r>
              <a:rPr sz="2400" spc="-4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process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influencing </a:t>
            </a:r>
            <a:r>
              <a:rPr sz="2400" spc="-5" dirty="0">
                <a:latin typeface="Times New Roman"/>
                <a:cs typeface="Times New Roman"/>
              </a:rPr>
              <a:t>for the </a:t>
            </a:r>
            <a:r>
              <a:rPr sz="2400" spc="-10" dirty="0">
                <a:latin typeface="Times New Roman"/>
                <a:cs typeface="Times New Roman"/>
              </a:rPr>
              <a:t>purpose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achieving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shared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goals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300"/>
              </a:lnSpc>
              <a:spcBef>
                <a:spcPts val="1000"/>
              </a:spcBef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Leadership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management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are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related,</a:t>
            </a:r>
            <a:r>
              <a:rPr sz="2400" spc="5" dirty="0">
                <a:latin typeface="Times New Roman"/>
                <a:cs typeface="Times New Roman"/>
              </a:rPr>
              <a:t> but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they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same.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100"/>
              </a:lnSpc>
              <a:spcBef>
                <a:spcPts val="1015"/>
              </a:spcBef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Organizations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need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both  </a:t>
            </a:r>
            <a:r>
              <a:rPr sz="2400" spc="-50" dirty="0">
                <a:latin typeface="Times New Roman"/>
                <a:cs typeface="Times New Roman"/>
              </a:rPr>
              <a:t>leadership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management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they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be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effective.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994"/>
              </a:spcBef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Leadership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necessary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create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change;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management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necessary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achieve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orderly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results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8313" y="547878"/>
            <a:ext cx="6821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90" dirty="0"/>
              <a:t>Lea</a:t>
            </a:r>
            <a:r>
              <a:rPr sz="3600" spc="100" dirty="0"/>
              <a:t>d</a:t>
            </a:r>
            <a:r>
              <a:rPr sz="3600" spc="-150" dirty="0"/>
              <a:t>ership</a:t>
            </a:r>
            <a:r>
              <a:rPr sz="3600" spc="-270" dirty="0"/>
              <a:t> </a:t>
            </a:r>
            <a:r>
              <a:rPr sz="3600" spc="105" dirty="0"/>
              <a:t>&amp;</a:t>
            </a:r>
            <a:r>
              <a:rPr sz="3600" spc="-265" dirty="0"/>
              <a:t> </a:t>
            </a:r>
            <a:r>
              <a:rPr sz="3600" spc="165" dirty="0"/>
              <a:t>Ma</a:t>
            </a:r>
            <a:r>
              <a:rPr sz="3600" spc="150" dirty="0"/>
              <a:t>n</a:t>
            </a:r>
            <a:r>
              <a:rPr sz="3600" spc="105" dirty="0"/>
              <a:t>agemen</a:t>
            </a:r>
            <a:r>
              <a:rPr sz="3600" spc="-200" dirty="0"/>
              <a:t>t</a:t>
            </a:r>
            <a:r>
              <a:rPr sz="3600" spc="560" dirty="0"/>
              <a:t> </a:t>
            </a:r>
            <a:r>
              <a:rPr sz="4200" spc="-359" baseline="11904" dirty="0"/>
              <a:t>16</a:t>
            </a:r>
            <a:endParaRPr sz="4200" baseline="11904"/>
          </a:p>
        </p:txBody>
      </p:sp>
      <p:grpSp>
        <p:nvGrpSpPr>
          <p:cNvPr id="4" name="object 4"/>
          <p:cNvGrpSpPr/>
          <p:nvPr/>
        </p:nvGrpSpPr>
        <p:grpSpPr>
          <a:xfrm>
            <a:off x="5100828" y="1757172"/>
            <a:ext cx="4043679" cy="5100955"/>
            <a:chOff x="5100828" y="1757172"/>
            <a:chExt cx="4043679" cy="5100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0828" y="1757172"/>
              <a:ext cx="4043172" cy="5100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5900" y="1952244"/>
              <a:ext cx="3671315" cy="4721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230" y="924305"/>
            <a:ext cx="2721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>
                <a:solidFill>
                  <a:srgbClr val="B31166"/>
                </a:solidFill>
              </a:rPr>
              <a:t>Leadership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852796" y="924305"/>
            <a:ext cx="3938270" cy="5736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95"/>
              </a:spcBef>
            </a:pPr>
            <a:r>
              <a:rPr sz="4000" spc="95" dirty="0">
                <a:solidFill>
                  <a:srgbClr val="FFFFFF"/>
                </a:solidFill>
                <a:latin typeface="Verdana"/>
                <a:cs typeface="Verdana"/>
              </a:rPr>
              <a:t>Management</a:t>
            </a:r>
            <a:endParaRPr sz="4000">
              <a:latin typeface="Verdana"/>
              <a:cs typeface="Verdana"/>
            </a:endParaRPr>
          </a:p>
          <a:p>
            <a:pPr marL="469900" indent="-457834">
              <a:lnSpc>
                <a:spcPct val="100000"/>
              </a:lnSpc>
              <a:spcBef>
                <a:spcPts val="29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75" dirty="0">
                <a:solidFill>
                  <a:srgbClr val="00AFEF"/>
                </a:solidFill>
                <a:latin typeface="Times New Roman"/>
                <a:cs typeface="Times New Roman"/>
              </a:rPr>
              <a:t>Working</a:t>
            </a:r>
            <a:r>
              <a:rPr sz="20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in</a:t>
            </a:r>
            <a:r>
              <a:rPr sz="2000" b="1" spc="-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0AFEF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60" dirty="0">
                <a:solidFill>
                  <a:srgbClr val="00AF50"/>
                </a:solidFill>
                <a:latin typeface="Times New Roman"/>
                <a:cs typeface="Times New Roman"/>
              </a:rPr>
              <a:t>React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15" dirty="0">
                <a:latin typeface="Times New Roman"/>
                <a:cs typeface="Times New Roman"/>
              </a:rPr>
              <a:t>Control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risks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Enforce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organizational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rules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80" dirty="0">
                <a:solidFill>
                  <a:srgbClr val="70176D"/>
                </a:solidFill>
                <a:latin typeface="Times New Roman"/>
                <a:cs typeface="Times New Roman"/>
              </a:rPr>
              <a:t>Seek</a:t>
            </a:r>
            <a:r>
              <a:rPr sz="2000" spc="-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0176D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70176D"/>
                </a:solidFill>
                <a:latin typeface="Times New Roman"/>
                <a:cs typeface="Times New Roman"/>
              </a:rPr>
              <a:t>then</a:t>
            </a:r>
            <a:r>
              <a:rPr sz="2000" spc="-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70176D"/>
                </a:solidFill>
                <a:latin typeface="Times New Roman"/>
                <a:cs typeface="Times New Roman"/>
              </a:rPr>
              <a:t>follow</a:t>
            </a:r>
            <a:r>
              <a:rPr sz="2000" spc="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0176D"/>
                </a:solidFill>
                <a:latin typeface="Times New Roman"/>
                <a:cs typeface="Times New Roman"/>
              </a:rPr>
              <a:t>direction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195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15" dirty="0">
                <a:latin typeface="Times New Roman"/>
                <a:cs typeface="Times New Roman"/>
              </a:rPr>
              <a:t>Control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people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pushing</a:t>
            </a:r>
            <a:r>
              <a:rPr sz="2000" spc="-5" dirty="0">
                <a:latin typeface="Times New Roman"/>
                <a:cs typeface="Times New Roman"/>
              </a:rPr>
              <a:t> them </a:t>
            </a:r>
            <a:r>
              <a:rPr sz="2000" spc="-45" dirty="0">
                <a:latin typeface="Times New Roman"/>
                <a:cs typeface="Times New Roman"/>
              </a:rPr>
              <a:t>in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right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direction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25" dirty="0">
                <a:solidFill>
                  <a:srgbClr val="641BEB"/>
                </a:solidFill>
                <a:latin typeface="Times New Roman"/>
                <a:cs typeface="Times New Roman"/>
              </a:rPr>
              <a:t>Coordinate</a:t>
            </a:r>
            <a:r>
              <a:rPr sz="2000" spc="-20" dirty="0">
                <a:solidFill>
                  <a:srgbClr val="641BEB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41BEB"/>
                </a:solidFill>
                <a:latin typeface="Times New Roman"/>
                <a:cs typeface="Times New Roman"/>
              </a:rPr>
              <a:t>effort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19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30" dirty="0">
                <a:solidFill>
                  <a:srgbClr val="C46F16"/>
                </a:solidFill>
                <a:latin typeface="Times New Roman"/>
                <a:cs typeface="Times New Roman"/>
              </a:rPr>
              <a:t>Provide</a:t>
            </a:r>
            <a:r>
              <a:rPr sz="2000" spc="-25" dirty="0">
                <a:solidFill>
                  <a:srgbClr val="C46F1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46F16"/>
                </a:solidFill>
                <a:latin typeface="Times New Roman"/>
                <a:cs typeface="Times New Roman"/>
              </a:rPr>
              <a:t>instructions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344" y="1711299"/>
            <a:ext cx="3768725" cy="49034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80" dirty="0">
                <a:solidFill>
                  <a:srgbClr val="00AFEF"/>
                </a:solidFill>
                <a:latin typeface="Times New Roman"/>
                <a:cs typeface="Times New Roman"/>
              </a:rPr>
              <a:t>Working</a:t>
            </a:r>
            <a:r>
              <a:rPr sz="2000" spc="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on</a:t>
            </a:r>
            <a:r>
              <a:rPr sz="2000" b="1" spc="-3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AFEF"/>
                </a:solidFill>
                <a:latin typeface="Times New Roman"/>
                <a:cs typeface="Times New Roman"/>
              </a:rPr>
              <a:t>the </a:t>
            </a:r>
            <a:r>
              <a:rPr sz="2000" spc="-50" dirty="0">
                <a:solidFill>
                  <a:srgbClr val="00AFEF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40" dirty="0">
                <a:solidFill>
                  <a:srgbClr val="00AF50"/>
                </a:solidFill>
                <a:latin typeface="Times New Roman"/>
                <a:cs typeface="Times New Roman"/>
              </a:rPr>
              <a:t>Create</a:t>
            </a:r>
            <a:r>
              <a:rPr sz="2000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Times New Roman"/>
                <a:cs typeface="Times New Roman"/>
              </a:rPr>
              <a:t>opportunities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80" dirty="0">
                <a:latin typeface="Times New Roman"/>
                <a:cs typeface="Times New Roman"/>
              </a:rPr>
              <a:t>Seek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opportunities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Change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organizational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rules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30" dirty="0">
                <a:solidFill>
                  <a:srgbClr val="70176D"/>
                </a:solidFill>
                <a:latin typeface="Times New Roman"/>
                <a:cs typeface="Times New Roman"/>
              </a:rPr>
              <a:t>Provide</a:t>
            </a:r>
            <a:r>
              <a:rPr sz="2000" spc="-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75" dirty="0">
                <a:solidFill>
                  <a:srgbClr val="70176D"/>
                </a:solidFill>
                <a:latin typeface="Times New Roman"/>
                <a:cs typeface="Times New Roman"/>
              </a:rPr>
              <a:t>a</a:t>
            </a:r>
            <a:r>
              <a:rPr sz="2000" spc="-2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70176D"/>
                </a:solidFill>
                <a:latin typeface="Times New Roman"/>
                <a:cs typeface="Times New Roman"/>
              </a:rPr>
              <a:t>vision</a:t>
            </a:r>
            <a:r>
              <a:rPr sz="2000" spc="-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70176D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70176D"/>
                </a:solidFill>
                <a:latin typeface="Times New Roman"/>
                <a:cs typeface="Times New Roman"/>
              </a:rPr>
              <a:t>believe</a:t>
            </a:r>
            <a:r>
              <a:rPr sz="2000" spc="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70176D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0176D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40" dirty="0">
                <a:solidFill>
                  <a:srgbClr val="70176D"/>
                </a:solidFill>
                <a:latin typeface="Times New Roman"/>
                <a:cs typeface="Times New Roman"/>
              </a:rPr>
              <a:t>strategic</a:t>
            </a:r>
            <a:r>
              <a:rPr sz="2000" spc="-5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70176D"/>
                </a:solidFill>
                <a:latin typeface="Times New Roman"/>
                <a:cs typeface="Times New Roman"/>
              </a:rPr>
              <a:t>alignment</a:t>
            </a:r>
            <a:endParaRPr sz="2000">
              <a:latin typeface="Times New Roman"/>
              <a:cs typeface="Times New Roman"/>
            </a:endParaRPr>
          </a:p>
          <a:p>
            <a:pPr marL="469900" marR="423545" indent="-457200">
              <a:lnSpc>
                <a:spcPct val="100000"/>
              </a:lnSpc>
              <a:spcBef>
                <a:spcPts val="1200"/>
              </a:spcBef>
              <a:buAutoNum type="arabicPeriod" startAt="6"/>
              <a:tabLst>
                <a:tab pos="469265" algn="l"/>
                <a:tab pos="469900" algn="l"/>
              </a:tabLst>
            </a:pPr>
            <a:r>
              <a:rPr sz="2000" spc="-55" dirty="0">
                <a:latin typeface="Times New Roman"/>
                <a:cs typeface="Times New Roman"/>
              </a:rPr>
              <a:t>Motivate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people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satisfying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basic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human </a:t>
            </a:r>
            <a:r>
              <a:rPr sz="2000" spc="-30" dirty="0">
                <a:latin typeface="Times New Roman"/>
                <a:cs typeface="Times New Roman"/>
              </a:rPr>
              <a:t>needs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 startAt="6"/>
              <a:tabLst>
                <a:tab pos="469265" algn="l"/>
                <a:tab pos="469900" algn="l"/>
              </a:tabLst>
            </a:pPr>
            <a:r>
              <a:rPr sz="2000" spc="-20" dirty="0">
                <a:solidFill>
                  <a:srgbClr val="641BEB"/>
                </a:solidFill>
                <a:latin typeface="Times New Roman"/>
                <a:cs typeface="Times New Roman"/>
              </a:rPr>
              <a:t>Inspire</a:t>
            </a:r>
            <a:r>
              <a:rPr sz="2000" spc="5" dirty="0">
                <a:solidFill>
                  <a:srgbClr val="641BEB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641BEB"/>
                </a:solidFill>
                <a:latin typeface="Times New Roman"/>
                <a:cs typeface="Times New Roman"/>
              </a:rPr>
              <a:t>achievement</a:t>
            </a:r>
            <a:r>
              <a:rPr sz="2000" spc="-5" dirty="0">
                <a:solidFill>
                  <a:srgbClr val="641BEB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641BEB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641BEB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641BEB"/>
                </a:solidFill>
                <a:latin typeface="Times New Roman"/>
                <a:cs typeface="Times New Roman"/>
              </a:rPr>
              <a:t>energize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30" dirty="0">
                <a:solidFill>
                  <a:srgbClr val="641BEB"/>
                </a:solidFill>
                <a:latin typeface="Times New Roman"/>
                <a:cs typeface="Times New Roman"/>
              </a:rPr>
              <a:t>people</a:t>
            </a:r>
            <a:endParaRPr sz="2000">
              <a:latin typeface="Times New Roman"/>
              <a:cs typeface="Times New Roman"/>
            </a:endParaRPr>
          </a:p>
          <a:p>
            <a:pPr marL="469900" marR="516255" indent="-457200">
              <a:lnSpc>
                <a:spcPct val="100000"/>
              </a:lnSpc>
              <a:spcBef>
                <a:spcPts val="1205"/>
              </a:spcBef>
              <a:buAutoNum type="arabicPeriod" startAt="8"/>
              <a:tabLst>
                <a:tab pos="469265" algn="l"/>
                <a:tab pos="469900" algn="l"/>
              </a:tabLst>
            </a:pPr>
            <a:r>
              <a:rPr sz="2000" spc="-40" dirty="0">
                <a:solidFill>
                  <a:srgbClr val="C46F16"/>
                </a:solidFill>
                <a:latin typeface="Times New Roman"/>
                <a:cs typeface="Times New Roman"/>
              </a:rPr>
              <a:t>Coach</a:t>
            </a:r>
            <a:r>
              <a:rPr sz="2000" spc="-5" dirty="0">
                <a:solidFill>
                  <a:srgbClr val="C46F16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C46F16"/>
                </a:solidFill>
                <a:latin typeface="Times New Roman"/>
                <a:cs typeface="Times New Roman"/>
              </a:rPr>
              <a:t>followers,</a:t>
            </a:r>
            <a:r>
              <a:rPr sz="2000" dirty="0">
                <a:solidFill>
                  <a:srgbClr val="C46F16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C46F16"/>
                </a:solidFill>
                <a:latin typeface="Times New Roman"/>
                <a:cs typeface="Times New Roman"/>
              </a:rPr>
              <a:t>create</a:t>
            </a:r>
            <a:r>
              <a:rPr sz="2000" spc="-25" dirty="0">
                <a:solidFill>
                  <a:srgbClr val="C46F1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C46F16"/>
                </a:solidFill>
                <a:latin typeface="Times New Roman"/>
                <a:cs typeface="Times New Roman"/>
              </a:rPr>
              <a:t>self- </a:t>
            </a:r>
            <a:r>
              <a:rPr sz="2000" spc="-484" dirty="0">
                <a:solidFill>
                  <a:srgbClr val="C46F16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C46F16"/>
                </a:solidFill>
                <a:latin typeface="Times New Roman"/>
                <a:cs typeface="Times New Roman"/>
              </a:rPr>
              <a:t>leaders </a:t>
            </a:r>
            <a:r>
              <a:rPr sz="2000" spc="-20" dirty="0">
                <a:solidFill>
                  <a:srgbClr val="C46F16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C46F16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C46F16"/>
                </a:solidFill>
                <a:latin typeface="Times New Roman"/>
                <a:cs typeface="Times New Roman"/>
              </a:rPr>
              <a:t>empower</a:t>
            </a:r>
            <a:r>
              <a:rPr sz="2000" spc="-30" dirty="0">
                <a:solidFill>
                  <a:srgbClr val="C46F1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46F16"/>
                </a:solidFill>
                <a:latin typeface="Times New Roman"/>
                <a:cs typeface="Times New Roman"/>
              </a:rPr>
              <a:t>them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965960"/>
            <a:ext cx="8915400" cy="31013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730" y="643509"/>
            <a:ext cx="6340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F</a:t>
            </a:r>
            <a:r>
              <a:rPr sz="3600" spc="-95" dirty="0"/>
              <a:t>o</a:t>
            </a:r>
            <a:r>
              <a:rPr sz="3600" spc="-140" dirty="0"/>
              <a:t>rmal</a:t>
            </a:r>
            <a:r>
              <a:rPr sz="3600" spc="-235" dirty="0"/>
              <a:t> </a:t>
            </a:r>
            <a:r>
              <a:rPr sz="3600" spc="105" dirty="0"/>
              <a:t>&amp;</a:t>
            </a:r>
            <a:r>
              <a:rPr sz="3600" spc="-270" dirty="0"/>
              <a:t> </a:t>
            </a:r>
            <a:r>
              <a:rPr sz="3600" spc="-80" dirty="0"/>
              <a:t>inf</a:t>
            </a:r>
            <a:r>
              <a:rPr sz="3600" spc="-120" dirty="0"/>
              <a:t>o</a:t>
            </a:r>
            <a:r>
              <a:rPr sz="3600" spc="-140" dirty="0"/>
              <a:t>rmal</a:t>
            </a:r>
            <a:r>
              <a:rPr sz="3600" spc="-245" dirty="0"/>
              <a:t> </a:t>
            </a:r>
            <a:r>
              <a:rPr sz="3600" spc="-50" dirty="0"/>
              <a:t>leadership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5751" y="1756126"/>
            <a:ext cx="8307705" cy="49403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0"/>
              </a:spcBef>
            </a:pPr>
            <a:r>
              <a:rPr sz="2700" spc="-40" dirty="0">
                <a:solidFill>
                  <a:srgbClr val="850D4D"/>
                </a:solidFill>
                <a:latin typeface="Times New Roman"/>
                <a:cs typeface="Times New Roman"/>
              </a:rPr>
              <a:t>Formal</a:t>
            </a:r>
            <a:r>
              <a:rPr sz="2700" spc="-10" dirty="0">
                <a:solidFill>
                  <a:srgbClr val="850D4D"/>
                </a:solidFill>
                <a:latin typeface="Times New Roman"/>
                <a:cs typeface="Times New Roman"/>
              </a:rPr>
              <a:t> </a:t>
            </a:r>
            <a:r>
              <a:rPr sz="2700" spc="-55" dirty="0">
                <a:solidFill>
                  <a:srgbClr val="850D4D"/>
                </a:solidFill>
                <a:latin typeface="Times New Roman"/>
                <a:cs typeface="Times New Roman"/>
              </a:rPr>
              <a:t>leadership</a:t>
            </a: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1000"/>
              </a:spcBef>
            </a:pPr>
            <a:r>
              <a:rPr sz="2700" spc="-20" dirty="0">
                <a:latin typeface="Times New Roman"/>
                <a:cs typeface="Times New Roman"/>
              </a:rPr>
              <a:t>Occurs </a:t>
            </a:r>
            <a:r>
              <a:rPr sz="2700" spc="-45" dirty="0">
                <a:latin typeface="Times New Roman"/>
                <a:cs typeface="Times New Roman"/>
              </a:rPr>
              <a:t>when </a:t>
            </a:r>
            <a:r>
              <a:rPr sz="2700" spc="-105" dirty="0">
                <a:latin typeface="Times New Roman"/>
                <a:cs typeface="Times New Roman"/>
              </a:rPr>
              <a:t>a </a:t>
            </a:r>
            <a:r>
              <a:rPr sz="2700" spc="-55" dirty="0">
                <a:latin typeface="Times New Roman"/>
                <a:cs typeface="Times New Roman"/>
              </a:rPr>
              <a:t>manager </a:t>
            </a:r>
            <a:r>
              <a:rPr sz="2700" spc="-75" dirty="0">
                <a:latin typeface="Times New Roman"/>
                <a:cs typeface="Times New Roman"/>
              </a:rPr>
              <a:t>leads </a:t>
            </a:r>
            <a:r>
              <a:rPr sz="2700" spc="-125" dirty="0">
                <a:latin typeface="Times New Roman"/>
                <a:cs typeface="Times New Roman"/>
              </a:rPr>
              <a:t>by </a:t>
            </a:r>
            <a:r>
              <a:rPr sz="2700" spc="-85" dirty="0">
                <a:latin typeface="Times New Roman"/>
                <a:cs typeface="Times New Roman"/>
              </a:rPr>
              <a:t>exercising </a:t>
            </a:r>
            <a:r>
              <a:rPr sz="2700" spc="-30" dirty="0">
                <a:latin typeface="Times New Roman"/>
                <a:cs typeface="Times New Roman"/>
              </a:rPr>
              <a:t>formal </a:t>
            </a:r>
            <a:r>
              <a:rPr sz="2700" spc="-70" dirty="0">
                <a:latin typeface="Times New Roman"/>
                <a:cs typeface="Times New Roman"/>
              </a:rPr>
              <a:t>authority. 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spc="-85" dirty="0">
                <a:latin typeface="Times New Roman"/>
                <a:cs typeface="Times New Roman"/>
              </a:rPr>
              <a:t>exercise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formal </a:t>
            </a:r>
            <a:r>
              <a:rPr sz="2700" spc="-45" dirty="0">
                <a:latin typeface="Times New Roman"/>
                <a:cs typeface="Times New Roman"/>
              </a:rPr>
              <a:t>authority </a:t>
            </a:r>
            <a:r>
              <a:rPr sz="2700" spc="-10" dirty="0">
                <a:latin typeface="Times New Roman"/>
                <a:cs typeface="Times New Roman"/>
              </a:rPr>
              <a:t>through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85" dirty="0">
                <a:latin typeface="Times New Roman"/>
                <a:cs typeface="Times New Roman"/>
              </a:rPr>
              <a:t>assigning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duties 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90" dirty="0">
                <a:latin typeface="Times New Roman"/>
                <a:cs typeface="Times New Roman"/>
              </a:rPr>
              <a:t>derives,</a:t>
            </a:r>
            <a:r>
              <a:rPr sz="2700" spc="5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from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managers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80" dirty="0">
                <a:latin typeface="Times New Roman"/>
                <a:cs typeface="Times New Roman"/>
              </a:rPr>
              <a:t>official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position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within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the 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90" dirty="0">
                <a:latin typeface="Times New Roman"/>
                <a:cs typeface="Times New Roman"/>
              </a:rPr>
              <a:t>organisation’s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75" dirty="0">
                <a:latin typeface="Times New Roman"/>
                <a:cs typeface="Times New Roman"/>
              </a:rPr>
              <a:t>hierarchy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authority.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10" dirty="0">
                <a:latin typeface="Times New Roman"/>
                <a:cs typeface="Times New Roman"/>
              </a:rPr>
              <a:t>Any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spc="-75" dirty="0">
                <a:latin typeface="Times New Roman"/>
                <a:cs typeface="Times New Roman"/>
              </a:rPr>
              <a:t>employee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who </a:t>
            </a:r>
            <a:r>
              <a:rPr sz="2700" spc="-95" dirty="0">
                <a:latin typeface="Times New Roman"/>
                <a:cs typeface="Times New Roman"/>
              </a:rPr>
              <a:t>is 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75" dirty="0">
                <a:latin typeface="Times New Roman"/>
                <a:cs typeface="Times New Roman"/>
              </a:rPr>
              <a:t>assigned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105" dirty="0">
                <a:latin typeface="Times New Roman"/>
                <a:cs typeface="Times New Roman"/>
              </a:rPr>
              <a:t>a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75" dirty="0">
                <a:latin typeface="Times New Roman"/>
                <a:cs typeface="Times New Roman"/>
              </a:rPr>
              <a:t>managerial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position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has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opportunity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and 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65" dirty="0">
                <a:latin typeface="Times New Roman"/>
                <a:cs typeface="Times New Roman"/>
              </a:rPr>
              <a:t>responsibility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to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85" dirty="0">
                <a:latin typeface="Times New Roman"/>
                <a:cs typeface="Times New Roman"/>
              </a:rPr>
              <a:t>exercise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formal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Times New Roman"/>
                <a:cs typeface="Times New Roman"/>
              </a:rPr>
              <a:t>leadership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700" spc="-15" dirty="0">
                <a:solidFill>
                  <a:srgbClr val="850D4D"/>
                </a:solidFill>
                <a:latin typeface="Times New Roman"/>
                <a:cs typeface="Times New Roman"/>
              </a:rPr>
              <a:t>Informal </a:t>
            </a:r>
            <a:r>
              <a:rPr sz="2700" spc="-55" dirty="0">
                <a:solidFill>
                  <a:srgbClr val="850D4D"/>
                </a:solidFill>
                <a:latin typeface="Times New Roman"/>
                <a:cs typeface="Times New Roman"/>
              </a:rPr>
              <a:t>leadership</a:t>
            </a:r>
            <a:endParaRPr sz="27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590"/>
              </a:lnSpc>
              <a:spcBef>
                <a:spcPts val="980"/>
              </a:spcBef>
            </a:pPr>
            <a:r>
              <a:rPr sz="2700" spc="-85" dirty="0">
                <a:latin typeface="Times New Roman"/>
                <a:cs typeface="Times New Roman"/>
              </a:rPr>
              <a:t>Arises </a:t>
            </a:r>
            <a:r>
              <a:rPr sz="2700" spc="-45" dirty="0">
                <a:latin typeface="Times New Roman"/>
                <a:cs typeface="Times New Roman"/>
              </a:rPr>
              <a:t>when </a:t>
            </a:r>
            <a:r>
              <a:rPr sz="2700" spc="-105" dirty="0">
                <a:latin typeface="Times New Roman"/>
                <a:cs typeface="Times New Roman"/>
              </a:rPr>
              <a:t>a </a:t>
            </a:r>
            <a:r>
              <a:rPr sz="2700" spc="-15" dirty="0">
                <a:latin typeface="Times New Roman"/>
                <a:cs typeface="Times New Roman"/>
              </a:rPr>
              <a:t>person </a:t>
            </a:r>
            <a:r>
              <a:rPr sz="2700" spc="-30" dirty="0">
                <a:latin typeface="Times New Roman"/>
                <a:cs typeface="Times New Roman"/>
              </a:rPr>
              <a:t>without formal </a:t>
            </a:r>
            <a:r>
              <a:rPr sz="2700" spc="-45" dirty="0">
                <a:latin typeface="Times New Roman"/>
                <a:cs typeface="Times New Roman"/>
              </a:rPr>
              <a:t>authority </a:t>
            </a:r>
            <a:r>
              <a:rPr sz="2700" spc="-100" dirty="0">
                <a:latin typeface="Times New Roman"/>
                <a:cs typeface="Times New Roman"/>
              </a:rPr>
              <a:t>is </a:t>
            </a:r>
            <a:r>
              <a:rPr sz="2700" spc="-60" dirty="0">
                <a:latin typeface="Times New Roman"/>
                <a:cs typeface="Times New Roman"/>
              </a:rPr>
              <a:t>influential </a:t>
            </a:r>
            <a:r>
              <a:rPr sz="2700" spc="-65" dirty="0">
                <a:latin typeface="Times New Roman"/>
                <a:cs typeface="Times New Roman"/>
              </a:rPr>
              <a:t>in </a:t>
            </a:r>
            <a:r>
              <a:rPr sz="2700" spc="-60" dirty="0">
                <a:latin typeface="Times New Roman"/>
                <a:cs typeface="Times New Roman"/>
              </a:rPr>
              <a:t> directing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the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behavior's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others.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Although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not</a:t>
            </a:r>
            <a:r>
              <a:rPr sz="2700" spc="35" dirty="0">
                <a:latin typeface="Times New Roman"/>
                <a:cs typeface="Times New Roman"/>
              </a:rPr>
              <a:t> </a:t>
            </a:r>
            <a:r>
              <a:rPr sz="2700" spc="-65" dirty="0">
                <a:latin typeface="Times New Roman"/>
                <a:cs typeface="Times New Roman"/>
              </a:rPr>
              <a:t>formally 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appointed </a:t>
            </a:r>
            <a:r>
              <a:rPr sz="2700" spc="10" dirty="0">
                <a:latin typeface="Times New Roman"/>
                <a:cs typeface="Times New Roman"/>
              </a:rPr>
              <a:t>or </a:t>
            </a:r>
            <a:r>
              <a:rPr sz="2700" spc="-60" dirty="0">
                <a:latin typeface="Times New Roman"/>
                <a:cs typeface="Times New Roman"/>
              </a:rPr>
              <a:t>elected </a:t>
            </a:r>
            <a:r>
              <a:rPr sz="2700" spc="-25" dirty="0">
                <a:latin typeface="Times New Roman"/>
                <a:cs typeface="Times New Roman"/>
              </a:rPr>
              <a:t>he </a:t>
            </a:r>
            <a:r>
              <a:rPr sz="2700" spc="-45" dirty="0">
                <a:latin typeface="Times New Roman"/>
                <a:cs typeface="Times New Roman"/>
              </a:rPr>
              <a:t>becomes </a:t>
            </a:r>
            <a:r>
              <a:rPr sz="2700" spc="-105" dirty="0">
                <a:latin typeface="Times New Roman"/>
                <a:cs typeface="Times New Roman"/>
              </a:rPr>
              <a:t>a </a:t>
            </a:r>
            <a:r>
              <a:rPr sz="2700" spc="-65" dirty="0">
                <a:latin typeface="Times New Roman"/>
                <a:cs typeface="Times New Roman"/>
              </a:rPr>
              <a:t>leader </a:t>
            </a:r>
            <a:r>
              <a:rPr sz="2700" spc="-15" dirty="0">
                <a:latin typeface="Times New Roman"/>
                <a:cs typeface="Times New Roman"/>
              </a:rPr>
              <a:t>through </a:t>
            </a:r>
            <a:r>
              <a:rPr sz="2700" spc="-60" dirty="0">
                <a:latin typeface="Times New Roman"/>
                <a:cs typeface="Times New Roman"/>
              </a:rPr>
              <a:t>his </a:t>
            </a:r>
            <a:r>
              <a:rPr sz="2700" spc="-50" dirty="0">
                <a:latin typeface="Times New Roman"/>
                <a:cs typeface="Times New Roman"/>
              </a:rPr>
              <a:t>actions 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Times New Roman"/>
                <a:cs typeface="Times New Roman"/>
              </a:rPr>
              <a:t>or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40" dirty="0">
                <a:latin typeface="Times New Roman"/>
                <a:cs typeface="Times New Roman"/>
              </a:rPr>
              <a:t>personal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attractions</a:t>
            </a:r>
            <a:r>
              <a:rPr sz="2700" spc="-4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5905" cy="6858000"/>
            <a:chOff x="-152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3" y="0"/>
              <a:ext cx="911961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642350" y="0"/>
                  </a:lnTo>
                  <a:lnTo>
                    <a:pt x="8642350" y="514350"/>
                  </a:lnTo>
                  <a:lnTo>
                    <a:pt x="8642350" y="6356350"/>
                  </a:lnTo>
                  <a:lnTo>
                    <a:pt x="514350" y="6356350"/>
                  </a:lnTo>
                  <a:lnTo>
                    <a:pt x="514350" y="514350"/>
                  </a:lnTo>
                  <a:lnTo>
                    <a:pt x="8642350" y="514350"/>
                  </a:lnTo>
                  <a:lnTo>
                    <a:pt x="8642350" y="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0" y="635635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6356350"/>
                  </a:lnTo>
                  <a:lnTo>
                    <a:pt x="9144000" y="5143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5344" y="0"/>
              <a:ext cx="765048" cy="1164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1291" y="4512005"/>
            <a:ext cx="6536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i="1" spc="315" dirty="0">
                <a:latin typeface="Verdana"/>
                <a:cs typeface="Verdana"/>
              </a:rPr>
              <a:t>Leadership...</a:t>
            </a:r>
            <a:endParaRPr sz="7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4805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3484" y="2337816"/>
            <a:ext cx="4780788" cy="34579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4744" y="575309"/>
            <a:ext cx="5742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Significance</a:t>
            </a:r>
            <a:r>
              <a:rPr sz="3600" spc="-270" dirty="0"/>
              <a:t> </a:t>
            </a:r>
            <a:r>
              <a:rPr sz="3600" spc="15" dirty="0"/>
              <a:t>of</a:t>
            </a:r>
            <a:r>
              <a:rPr sz="3600" spc="-275" dirty="0"/>
              <a:t> </a:t>
            </a:r>
            <a:r>
              <a:rPr sz="3600" spc="-50" dirty="0"/>
              <a:t>leadership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793" y="1728368"/>
            <a:ext cx="3620135" cy="50082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45" dirty="0">
                <a:latin typeface="Times New Roman"/>
                <a:cs typeface="Times New Roman"/>
              </a:rPr>
              <a:t>Initiates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action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65" dirty="0">
                <a:latin typeface="Times New Roman"/>
                <a:cs typeface="Times New Roman"/>
              </a:rPr>
              <a:t>Motivation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55" dirty="0">
                <a:latin typeface="Times New Roman"/>
                <a:cs typeface="Times New Roman"/>
              </a:rPr>
              <a:t>Providing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guidance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70" dirty="0">
                <a:latin typeface="Times New Roman"/>
                <a:cs typeface="Times New Roman"/>
              </a:rPr>
              <a:t>Creating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confidence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95" dirty="0">
                <a:latin typeface="Times New Roman"/>
                <a:cs typeface="Times New Roman"/>
              </a:rPr>
              <a:t>Building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morale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55" dirty="0">
                <a:latin typeface="Times New Roman"/>
                <a:cs typeface="Times New Roman"/>
              </a:rPr>
              <a:t>Developing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Team-work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30" dirty="0">
                <a:latin typeface="Times New Roman"/>
                <a:cs typeface="Times New Roman"/>
              </a:rPr>
              <a:t>Co-ordination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80" dirty="0">
                <a:latin typeface="Times New Roman"/>
                <a:cs typeface="Times New Roman"/>
              </a:rPr>
              <a:t>Facilitates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Change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357"/>
              <a:buAutoNum type="arabicPeriod"/>
              <a:tabLst>
                <a:tab pos="354965" algn="l"/>
                <a:tab pos="355600" algn="l"/>
              </a:tabLst>
            </a:pPr>
            <a:r>
              <a:rPr sz="2800" spc="-60" dirty="0">
                <a:latin typeface="Times New Roman"/>
                <a:cs typeface="Times New Roman"/>
              </a:rPr>
              <a:t>Representing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group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5905" cy="6858000"/>
            <a:chOff x="-152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3" y="0"/>
              <a:ext cx="911961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7952" y="402335"/>
              <a:ext cx="4561840" cy="6053455"/>
            </a:xfrm>
            <a:custGeom>
              <a:avLst/>
              <a:gdLst/>
              <a:ahLst/>
              <a:cxnLst/>
              <a:rect l="l" t="t" r="r" b="b"/>
              <a:pathLst>
                <a:path w="4561840" h="6053455">
                  <a:moveTo>
                    <a:pt x="4561332" y="0"/>
                  </a:moveTo>
                  <a:lnTo>
                    <a:pt x="1095756" y="0"/>
                  </a:lnTo>
                  <a:lnTo>
                    <a:pt x="1095756" y="28956"/>
                  </a:lnTo>
                  <a:lnTo>
                    <a:pt x="0" y="28956"/>
                  </a:lnTo>
                  <a:lnTo>
                    <a:pt x="41021" y="302133"/>
                  </a:lnTo>
                  <a:lnTo>
                    <a:pt x="77343" y="572897"/>
                  </a:lnTo>
                  <a:lnTo>
                    <a:pt x="108712" y="846074"/>
                  </a:lnTo>
                  <a:lnTo>
                    <a:pt x="137795" y="1116838"/>
                  </a:lnTo>
                  <a:lnTo>
                    <a:pt x="159512" y="1387602"/>
                  </a:lnTo>
                  <a:lnTo>
                    <a:pt x="176403" y="1655953"/>
                  </a:lnTo>
                  <a:lnTo>
                    <a:pt x="190881" y="1924304"/>
                  </a:lnTo>
                  <a:lnTo>
                    <a:pt x="200533" y="2187829"/>
                  </a:lnTo>
                  <a:lnTo>
                    <a:pt x="207772" y="2446401"/>
                  </a:lnTo>
                  <a:lnTo>
                    <a:pt x="210312" y="2702687"/>
                  </a:lnTo>
                  <a:lnTo>
                    <a:pt x="210312" y="3198368"/>
                  </a:lnTo>
                  <a:lnTo>
                    <a:pt x="205359" y="3437636"/>
                  </a:lnTo>
                  <a:lnTo>
                    <a:pt x="198120" y="3669665"/>
                  </a:lnTo>
                  <a:lnTo>
                    <a:pt x="188468" y="3894582"/>
                  </a:lnTo>
                  <a:lnTo>
                    <a:pt x="178816" y="4112133"/>
                  </a:lnTo>
                  <a:lnTo>
                    <a:pt x="166751" y="4320032"/>
                  </a:lnTo>
                  <a:lnTo>
                    <a:pt x="154686" y="4520692"/>
                  </a:lnTo>
                  <a:lnTo>
                    <a:pt x="140208" y="4709287"/>
                  </a:lnTo>
                  <a:lnTo>
                    <a:pt x="125730" y="4890516"/>
                  </a:lnTo>
                  <a:lnTo>
                    <a:pt x="94234" y="5216918"/>
                  </a:lnTo>
                  <a:lnTo>
                    <a:pt x="65278" y="5494934"/>
                  </a:lnTo>
                  <a:lnTo>
                    <a:pt x="41021" y="5717349"/>
                  </a:lnTo>
                  <a:lnTo>
                    <a:pt x="19304" y="5884151"/>
                  </a:lnTo>
                  <a:lnTo>
                    <a:pt x="0" y="6024372"/>
                  </a:lnTo>
                  <a:lnTo>
                    <a:pt x="1095756" y="6024372"/>
                  </a:lnTo>
                  <a:lnTo>
                    <a:pt x="1095756" y="6053328"/>
                  </a:lnTo>
                  <a:lnTo>
                    <a:pt x="4561332" y="6053328"/>
                  </a:lnTo>
                  <a:lnTo>
                    <a:pt x="4561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9760" y="427862"/>
              <a:ext cx="503555" cy="2373630"/>
            </a:xfrm>
            <a:custGeom>
              <a:avLst/>
              <a:gdLst/>
              <a:ahLst/>
              <a:cxnLst/>
              <a:rect l="l" t="t" r="r" b="b"/>
              <a:pathLst>
                <a:path w="503554" h="2373630">
                  <a:moveTo>
                    <a:pt x="315722" y="0"/>
                  </a:moveTo>
                  <a:lnTo>
                    <a:pt x="0" y="37337"/>
                  </a:lnTo>
                  <a:lnTo>
                    <a:pt x="23875" y="113791"/>
                  </a:lnTo>
                  <a:lnTo>
                    <a:pt x="47243" y="190373"/>
                  </a:lnTo>
                  <a:lnTo>
                    <a:pt x="70358" y="266953"/>
                  </a:lnTo>
                  <a:lnTo>
                    <a:pt x="113284" y="421132"/>
                  </a:lnTo>
                  <a:lnTo>
                    <a:pt x="134238" y="498221"/>
                  </a:lnTo>
                  <a:lnTo>
                    <a:pt x="153669" y="574675"/>
                  </a:lnTo>
                  <a:lnTo>
                    <a:pt x="172847" y="652652"/>
                  </a:lnTo>
                  <a:lnTo>
                    <a:pt x="191388" y="729869"/>
                  </a:lnTo>
                  <a:lnTo>
                    <a:pt x="208787" y="805941"/>
                  </a:lnTo>
                  <a:lnTo>
                    <a:pt x="226313" y="883285"/>
                  </a:lnTo>
                  <a:lnTo>
                    <a:pt x="242824" y="959485"/>
                  </a:lnTo>
                  <a:lnTo>
                    <a:pt x="258317" y="1035812"/>
                  </a:lnTo>
                  <a:lnTo>
                    <a:pt x="273685" y="1112012"/>
                  </a:lnTo>
                  <a:lnTo>
                    <a:pt x="288416" y="1187577"/>
                  </a:lnTo>
                  <a:lnTo>
                    <a:pt x="302260" y="1262126"/>
                  </a:lnTo>
                  <a:lnTo>
                    <a:pt x="315467" y="1337310"/>
                  </a:lnTo>
                  <a:lnTo>
                    <a:pt x="328549" y="1411604"/>
                  </a:lnTo>
                  <a:lnTo>
                    <a:pt x="352678" y="1558289"/>
                  </a:lnTo>
                  <a:lnTo>
                    <a:pt x="363981" y="1630807"/>
                  </a:lnTo>
                  <a:lnTo>
                    <a:pt x="374396" y="1702815"/>
                  </a:lnTo>
                  <a:lnTo>
                    <a:pt x="385063" y="1773809"/>
                  </a:lnTo>
                  <a:lnTo>
                    <a:pt x="394588" y="1844294"/>
                  </a:lnTo>
                  <a:lnTo>
                    <a:pt x="412241" y="1982342"/>
                  </a:lnTo>
                  <a:lnTo>
                    <a:pt x="420877" y="2049526"/>
                  </a:lnTo>
                  <a:lnTo>
                    <a:pt x="428498" y="2116454"/>
                  </a:lnTo>
                  <a:lnTo>
                    <a:pt x="443102" y="2247011"/>
                  </a:lnTo>
                  <a:lnTo>
                    <a:pt x="455549" y="2373249"/>
                  </a:lnTo>
                  <a:lnTo>
                    <a:pt x="500379" y="2346071"/>
                  </a:lnTo>
                  <a:lnTo>
                    <a:pt x="501716" y="2318586"/>
                  </a:lnTo>
                  <a:lnTo>
                    <a:pt x="502650" y="2288453"/>
                  </a:lnTo>
                  <a:lnTo>
                    <a:pt x="503194" y="2255781"/>
                  </a:lnTo>
                  <a:lnTo>
                    <a:pt x="503359" y="2220678"/>
                  </a:lnTo>
                  <a:lnTo>
                    <a:pt x="503156" y="2183255"/>
                  </a:lnTo>
                  <a:lnTo>
                    <a:pt x="502596" y="2143620"/>
                  </a:lnTo>
                  <a:lnTo>
                    <a:pt x="501691" y="2101884"/>
                  </a:lnTo>
                  <a:lnTo>
                    <a:pt x="500451" y="2058154"/>
                  </a:lnTo>
                  <a:lnTo>
                    <a:pt x="498887" y="2012541"/>
                  </a:lnTo>
                  <a:lnTo>
                    <a:pt x="497011" y="1965154"/>
                  </a:lnTo>
                  <a:lnTo>
                    <a:pt x="494834" y="1916102"/>
                  </a:lnTo>
                  <a:lnTo>
                    <a:pt x="492368" y="1865495"/>
                  </a:lnTo>
                  <a:lnTo>
                    <a:pt x="489622" y="1813441"/>
                  </a:lnTo>
                  <a:lnTo>
                    <a:pt x="486609" y="1760051"/>
                  </a:lnTo>
                  <a:lnTo>
                    <a:pt x="483340" y="1705433"/>
                  </a:lnTo>
                  <a:lnTo>
                    <a:pt x="479825" y="1649697"/>
                  </a:lnTo>
                  <a:lnTo>
                    <a:pt x="476076" y="1592953"/>
                  </a:lnTo>
                  <a:lnTo>
                    <a:pt x="472105" y="1535309"/>
                  </a:lnTo>
                  <a:lnTo>
                    <a:pt x="467921" y="1476875"/>
                  </a:lnTo>
                  <a:lnTo>
                    <a:pt x="463537" y="1417760"/>
                  </a:lnTo>
                  <a:lnTo>
                    <a:pt x="458964" y="1358074"/>
                  </a:lnTo>
                  <a:lnTo>
                    <a:pt x="454212" y="1297925"/>
                  </a:lnTo>
                  <a:lnTo>
                    <a:pt x="449294" y="1237424"/>
                  </a:lnTo>
                  <a:lnTo>
                    <a:pt x="444219" y="1176679"/>
                  </a:lnTo>
                  <a:lnTo>
                    <a:pt x="439000" y="1115801"/>
                  </a:lnTo>
                  <a:lnTo>
                    <a:pt x="433647" y="1054897"/>
                  </a:lnTo>
                  <a:lnTo>
                    <a:pt x="428171" y="994078"/>
                  </a:lnTo>
                  <a:lnTo>
                    <a:pt x="422584" y="933453"/>
                  </a:lnTo>
                  <a:lnTo>
                    <a:pt x="416898" y="873131"/>
                  </a:lnTo>
                  <a:lnTo>
                    <a:pt x="411122" y="813222"/>
                  </a:lnTo>
                  <a:lnTo>
                    <a:pt x="405268" y="753835"/>
                  </a:lnTo>
                  <a:lnTo>
                    <a:pt x="399348" y="695079"/>
                  </a:lnTo>
                  <a:lnTo>
                    <a:pt x="393372" y="637063"/>
                  </a:lnTo>
                  <a:lnTo>
                    <a:pt x="387352" y="579898"/>
                  </a:lnTo>
                  <a:lnTo>
                    <a:pt x="381299" y="523691"/>
                  </a:lnTo>
                  <a:lnTo>
                    <a:pt x="375224" y="468553"/>
                  </a:lnTo>
                  <a:lnTo>
                    <a:pt x="369138" y="414593"/>
                  </a:lnTo>
                  <a:lnTo>
                    <a:pt x="363053" y="361921"/>
                  </a:lnTo>
                  <a:lnTo>
                    <a:pt x="356979" y="310645"/>
                  </a:lnTo>
                  <a:lnTo>
                    <a:pt x="350928" y="260874"/>
                  </a:lnTo>
                  <a:lnTo>
                    <a:pt x="344910" y="212719"/>
                  </a:lnTo>
                  <a:lnTo>
                    <a:pt x="338938" y="166289"/>
                  </a:lnTo>
                  <a:lnTo>
                    <a:pt x="333022" y="121692"/>
                  </a:lnTo>
                  <a:lnTo>
                    <a:pt x="327173" y="79039"/>
                  </a:lnTo>
                  <a:lnTo>
                    <a:pt x="321402" y="38438"/>
                  </a:lnTo>
                  <a:lnTo>
                    <a:pt x="31572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642350" y="0"/>
                  </a:lnTo>
                  <a:lnTo>
                    <a:pt x="8642350" y="514350"/>
                  </a:lnTo>
                  <a:lnTo>
                    <a:pt x="8642350" y="6356350"/>
                  </a:lnTo>
                  <a:lnTo>
                    <a:pt x="514350" y="6356350"/>
                  </a:lnTo>
                  <a:lnTo>
                    <a:pt x="514350" y="514350"/>
                  </a:lnTo>
                  <a:lnTo>
                    <a:pt x="8642350" y="514350"/>
                  </a:lnTo>
                  <a:lnTo>
                    <a:pt x="8642350" y="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0" y="635635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6356350"/>
                  </a:lnTo>
                  <a:lnTo>
                    <a:pt x="9144000" y="5143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5344" y="0"/>
              <a:ext cx="765048" cy="11643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733" y="2205608"/>
            <a:ext cx="299720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0" marR="5080" indent="-756285">
              <a:lnSpc>
                <a:spcPct val="100000"/>
              </a:lnSpc>
              <a:spcBef>
                <a:spcPts val="105"/>
              </a:spcBef>
            </a:pPr>
            <a:r>
              <a:rPr sz="4400" spc="60" dirty="0"/>
              <a:t>Le</a:t>
            </a:r>
            <a:r>
              <a:rPr sz="4400" spc="70" dirty="0"/>
              <a:t>a</a:t>
            </a:r>
            <a:r>
              <a:rPr sz="4400" spc="-110" dirty="0"/>
              <a:t>dership  </a:t>
            </a:r>
            <a:r>
              <a:rPr sz="4400" spc="-335" dirty="0"/>
              <a:t>Styles</a:t>
            </a:r>
            <a:endParaRPr sz="440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4232" y="1126236"/>
            <a:ext cx="3240023" cy="32415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88263" y="3947921"/>
            <a:ext cx="28257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EE52A4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EE52A4"/>
                </a:solidFill>
                <a:latin typeface="Verdana"/>
                <a:cs typeface="Verdana"/>
              </a:rPr>
              <a:t>l</a:t>
            </a:r>
            <a:r>
              <a:rPr sz="1800" spc="85" dirty="0">
                <a:solidFill>
                  <a:srgbClr val="EE52A4"/>
                </a:solidFill>
                <a:latin typeface="Verdana"/>
                <a:cs typeface="Verdana"/>
              </a:rPr>
              <a:t>e</a:t>
            </a:r>
            <a:r>
              <a:rPr sz="1800" spc="135" dirty="0">
                <a:solidFill>
                  <a:srgbClr val="EE52A4"/>
                </a:solidFill>
                <a:latin typeface="Verdana"/>
                <a:cs typeface="Verdana"/>
              </a:rPr>
              <a:t>a</a:t>
            </a:r>
            <a:r>
              <a:rPr sz="1800" spc="-70" dirty="0">
                <a:solidFill>
                  <a:srgbClr val="EE52A4"/>
                </a:solidFill>
                <a:latin typeface="Verdana"/>
                <a:cs typeface="Verdana"/>
              </a:rPr>
              <a:t>der</a:t>
            </a:r>
            <a:r>
              <a:rPr sz="1800" spc="-75" dirty="0">
                <a:solidFill>
                  <a:srgbClr val="EE52A4"/>
                </a:solidFill>
                <a:latin typeface="Verdana"/>
                <a:cs typeface="Verdana"/>
              </a:rPr>
              <a:t>s</a:t>
            </a:r>
            <a:r>
              <a:rPr sz="1800" spc="-55" dirty="0">
                <a:solidFill>
                  <a:srgbClr val="EE52A4"/>
                </a:solidFill>
                <a:latin typeface="Verdana"/>
                <a:cs typeface="Verdana"/>
              </a:rPr>
              <a:t>h</a:t>
            </a:r>
            <a:r>
              <a:rPr sz="1800" spc="-114" dirty="0">
                <a:solidFill>
                  <a:srgbClr val="EE52A4"/>
                </a:solidFill>
                <a:latin typeface="Verdana"/>
                <a:cs typeface="Verdana"/>
              </a:rPr>
              <a:t>i</a:t>
            </a:r>
            <a:r>
              <a:rPr sz="1800" spc="105" dirty="0">
                <a:solidFill>
                  <a:srgbClr val="EE52A4"/>
                </a:solidFill>
                <a:latin typeface="Verdana"/>
                <a:cs typeface="Verdana"/>
              </a:rPr>
              <a:t>p</a:t>
            </a:r>
            <a:r>
              <a:rPr sz="1800" spc="-135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EE52A4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EE52A4"/>
                </a:solidFill>
                <a:latin typeface="Verdana"/>
                <a:cs typeface="Verdana"/>
              </a:rPr>
              <a:t>ty</a:t>
            </a:r>
            <a:r>
              <a:rPr sz="1800" spc="-70" dirty="0">
                <a:solidFill>
                  <a:srgbClr val="EE52A4"/>
                </a:solidFill>
                <a:latin typeface="Verdana"/>
                <a:cs typeface="Verdana"/>
              </a:rPr>
              <a:t>l</a:t>
            </a:r>
            <a:r>
              <a:rPr sz="1800" spc="95" dirty="0">
                <a:solidFill>
                  <a:srgbClr val="EE52A4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EE52A4"/>
                </a:solidFill>
                <a:latin typeface="Verdana"/>
                <a:cs typeface="Verdana"/>
              </a:rPr>
              <a:t> i</a:t>
            </a:r>
            <a:r>
              <a:rPr sz="1800" spc="-240" dirty="0">
                <a:solidFill>
                  <a:srgbClr val="EE52A4"/>
                </a:solidFill>
                <a:latin typeface="Verdana"/>
                <a:cs typeface="Verdana"/>
              </a:rPr>
              <a:t>s</a:t>
            </a:r>
            <a:r>
              <a:rPr sz="1800" spc="-160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105" dirty="0">
                <a:solidFill>
                  <a:srgbClr val="EE52A4"/>
                </a:solidFill>
                <a:latin typeface="Verdana"/>
                <a:cs typeface="Verdana"/>
              </a:rPr>
              <a:t>a  </a:t>
            </a:r>
            <a:r>
              <a:rPr sz="1800" spc="-130" dirty="0">
                <a:solidFill>
                  <a:srgbClr val="EE52A4"/>
                </a:solidFill>
                <a:latin typeface="Verdana"/>
                <a:cs typeface="Verdana"/>
              </a:rPr>
              <a:t>l</a:t>
            </a:r>
            <a:r>
              <a:rPr sz="1800" spc="85" dirty="0">
                <a:solidFill>
                  <a:srgbClr val="EE52A4"/>
                </a:solidFill>
                <a:latin typeface="Verdana"/>
                <a:cs typeface="Verdana"/>
              </a:rPr>
              <a:t>e</a:t>
            </a:r>
            <a:r>
              <a:rPr sz="1800" spc="140" dirty="0">
                <a:solidFill>
                  <a:srgbClr val="EE52A4"/>
                </a:solidFill>
                <a:latin typeface="Verdana"/>
                <a:cs typeface="Verdana"/>
              </a:rPr>
              <a:t>a</a:t>
            </a:r>
            <a:r>
              <a:rPr sz="1800" spc="100" dirty="0">
                <a:solidFill>
                  <a:srgbClr val="EE52A4"/>
                </a:solidFill>
                <a:latin typeface="Verdana"/>
                <a:cs typeface="Verdana"/>
              </a:rPr>
              <a:t>d</a:t>
            </a:r>
            <a:r>
              <a:rPr sz="1800" spc="90" dirty="0">
                <a:solidFill>
                  <a:srgbClr val="EE52A4"/>
                </a:solidFill>
                <a:latin typeface="Verdana"/>
                <a:cs typeface="Verdana"/>
              </a:rPr>
              <a:t>e</a:t>
            </a:r>
            <a:r>
              <a:rPr sz="1800" spc="-200" dirty="0">
                <a:solidFill>
                  <a:srgbClr val="EE52A4"/>
                </a:solidFill>
                <a:latin typeface="Verdana"/>
                <a:cs typeface="Verdana"/>
              </a:rPr>
              <a:t>r's</a:t>
            </a:r>
            <a:r>
              <a:rPr sz="1800" spc="-135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EE52A4"/>
                </a:solidFill>
                <a:latin typeface="Verdana"/>
                <a:cs typeface="Verdana"/>
              </a:rPr>
              <a:t>s</a:t>
            </a:r>
            <a:r>
              <a:rPr sz="1800" spc="-160" dirty="0">
                <a:solidFill>
                  <a:srgbClr val="EE52A4"/>
                </a:solidFill>
                <a:latin typeface="Verdana"/>
                <a:cs typeface="Verdana"/>
              </a:rPr>
              <a:t>t</a:t>
            </a:r>
            <a:r>
              <a:rPr sz="1800" spc="-110" dirty="0">
                <a:solidFill>
                  <a:srgbClr val="EE52A4"/>
                </a:solidFill>
                <a:latin typeface="Verdana"/>
                <a:cs typeface="Verdana"/>
              </a:rPr>
              <a:t>y</a:t>
            </a:r>
            <a:r>
              <a:rPr sz="1800" spc="-130" dirty="0">
                <a:solidFill>
                  <a:srgbClr val="EE52A4"/>
                </a:solidFill>
                <a:latin typeface="Verdana"/>
                <a:cs typeface="Verdana"/>
              </a:rPr>
              <a:t>l</a:t>
            </a:r>
            <a:r>
              <a:rPr sz="1800" spc="95" dirty="0">
                <a:solidFill>
                  <a:srgbClr val="EE52A4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EE52A4"/>
                </a:solidFill>
                <a:latin typeface="Verdana"/>
                <a:cs typeface="Verdana"/>
              </a:rPr>
              <a:t>of</a:t>
            </a:r>
            <a:r>
              <a:rPr sz="1800" spc="-150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EE52A4"/>
                </a:solidFill>
                <a:latin typeface="Verdana"/>
                <a:cs typeface="Verdana"/>
              </a:rPr>
              <a:t>p</a:t>
            </a:r>
            <a:r>
              <a:rPr sz="1800" spc="-60" dirty="0">
                <a:solidFill>
                  <a:srgbClr val="EE52A4"/>
                </a:solidFill>
                <a:latin typeface="Verdana"/>
                <a:cs typeface="Verdana"/>
              </a:rPr>
              <a:t>r</a:t>
            </a:r>
            <a:r>
              <a:rPr sz="1800" spc="10" dirty="0">
                <a:solidFill>
                  <a:srgbClr val="EE52A4"/>
                </a:solidFill>
                <a:latin typeface="Verdana"/>
                <a:cs typeface="Verdana"/>
              </a:rPr>
              <a:t>o</a:t>
            </a:r>
            <a:r>
              <a:rPr sz="1800" spc="20" dirty="0">
                <a:solidFill>
                  <a:srgbClr val="EE52A4"/>
                </a:solidFill>
                <a:latin typeface="Verdana"/>
                <a:cs typeface="Verdana"/>
              </a:rPr>
              <a:t>v</a:t>
            </a:r>
            <a:r>
              <a:rPr sz="1800" spc="-130" dirty="0">
                <a:solidFill>
                  <a:srgbClr val="EE52A4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EE52A4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EE52A4"/>
                </a:solidFill>
                <a:latin typeface="Verdana"/>
                <a:cs typeface="Verdana"/>
              </a:rPr>
              <a:t>i</a:t>
            </a:r>
            <a:r>
              <a:rPr sz="1800" spc="-50" dirty="0">
                <a:solidFill>
                  <a:srgbClr val="EE52A4"/>
                </a:solidFill>
                <a:latin typeface="Verdana"/>
                <a:cs typeface="Verdana"/>
              </a:rPr>
              <a:t>n</a:t>
            </a:r>
            <a:r>
              <a:rPr sz="1800" spc="60" dirty="0">
                <a:solidFill>
                  <a:srgbClr val="EE52A4"/>
                </a:solidFill>
                <a:latin typeface="Verdana"/>
                <a:cs typeface="Verdana"/>
              </a:rPr>
              <a:t>g  </a:t>
            </a:r>
            <a:r>
              <a:rPr sz="1800" spc="-25" dirty="0">
                <a:solidFill>
                  <a:srgbClr val="EE52A4"/>
                </a:solidFill>
                <a:latin typeface="Verdana"/>
                <a:cs typeface="Verdana"/>
              </a:rPr>
              <a:t>d</a:t>
            </a:r>
            <a:r>
              <a:rPr sz="1800" spc="15" dirty="0">
                <a:solidFill>
                  <a:srgbClr val="EE52A4"/>
                </a:solidFill>
                <a:latin typeface="Verdana"/>
                <a:cs typeface="Verdana"/>
              </a:rPr>
              <a:t>i</a:t>
            </a:r>
            <a:r>
              <a:rPr sz="1800" spc="-55" dirty="0">
                <a:solidFill>
                  <a:srgbClr val="EE52A4"/>
                </a:solidFill>
                <a:latin typeface="Verdana"/>
                <a:cs typeface="Verdana"/>
              </a:rPr>
              <a:t>r</a:t>
            </a:r>
            <a:r>
              <a:rPr sz="1800" spc="-90" dirty="0">
                <a:solidFill>
                  <a:srgbClr val="EE52A4"/>
                </a:solidFill>
                <a:latin typeface="Verdana"/>
                <a:cs typeface="Verdana"/>
              </a:rPr>
              <a:t>e</a:t>
            </a:r>
            <a:r>
              <a:rPr sz="1800" spc="70" dirty="0">
                <a:solidFill>
                  <a:srgbClr val="EE52A4"/>
                </a:solidFill>
                <a:latin typeface="Verdana"/>
                <a:cs typeface="Verdana"/>
              </a:rPr>
              <a:t>c</a:t>
            </a:r>
            <a:r>
              <a:rPr sz="1800" spc="35" dirty="0">
                <a:solidFill>
                  <a:srgbClr val="EE52A4"/>
                </a:solidFill>
                <a:latin typeface="Verdana"/>
                <a:cs typeface="Verdana"/>
              </a:rPr>
              <a:t>t</a:t>
            </a:r>
            <a:r>
              <a:rPr sz="1800" spc="-114" dirty="0">
                <a:solidFill>
                  <a:srgbClr val="EE52A4"/>
                </a:solidFill>
                <a:latin typeface="Verdana"/>
                <a:cs typeface="Verdana"/>
              </a:rPr>
              <a:t>i</a:t>
            </a:r>
            <a:r>
              <a:rPr sz="1800" spc="20" dirty="0">
                <a:solidFill>
                  <a:srgbClr val="EE52A4"/>
                </a:solidFill>
                <a:latin typeface="Verdana"/>
                <a:cs typeface="Verdana"/>
              </a:rPr>
              <a:t>o</a:t>
            </a:r>
            <a:r>
              <a:rPr sz="1800" spc="10" dirty="0">
                <a:solidFill>
                  <a:srgbClr val="EE52A4"/>
                </a:solidFill>
                <a:latin typeface="Verdana"/>
                <a:cs typeface="Verdana"/>
              </a:rPr>
              <a:t>n</a:t>
            </a:r>
            <a:r>
              <a:rPr sz="1800" spc="-160" dirty="0">
                <a:solidFill>
                  <a:srgbClr val="EE52A4"/>
                </a:solidFill>
                <a:latin typeface="Verdana"/>
                <a:cs typeface="Verdana"/>
              </a:rPr>
              <a:t>,</a:t>
            </a:r>
            <a:r>
              <a:rPr sz="1800" spc="-155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EE52A4"/>
                </a:solidFill>
                <a:latin typeface="Verdana"/>
                <a:cs typeface="Verdana"/>
              </a:rPr>
              <a:t>i</a:t>
            </a:r>
            <a:r>
              <a:rPr sz="1800" spc="-40" dirty="0">
                <a:solidFill>
                  <a:srgbClr val="EE52A4"/>
                </a:solidFill>
                <a:latin typeface="Verdana"/>
                <a:cs typeface="Verdana"/>
              </a:rPr>
              <a:t>mp</a:t>
            </a:r>
            <a:r>
              <a:rPr sz="1800" spc="-5" dirty="0">
                <a:solidFill>
                  <a:srgbClr val="EE52A4"/>
                </a:solidFill>
                <a:latin typeface="Verdana"/>
                <a:cs typeface="Verdana"/>
              </a:rPr>
              <a:t>l</a:t>
            </a:r>
            <a:r>
              <a:rPr sz="1800" spc="85" dirty="0">
                <a:solidFill>
                  <a:srgbClr val="EE52A4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EE52A4"/>
                </a:solidFill>
                <a:latin typeface="Verdana"/>
                <a:cs typeface="Verdana"/>
              </a:rPr>
              <a:t>me</a:t>
            </a:r>
            <a:r>
              <a:rPr sz="1800" spc="-15" dirty="0">
                <a:solidFill>
                  <a:srgbClr val="EE52A4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EE52A4"/>
                </a:solidFill>
                <a:latin typeface="Verdana"/>
                <a:cs typeface="Verdana"/>
              </a:rPr>
              <a:t>ti</a:t>
            </a:r>
            <a:r>
              <a:rPr sz="1800" spc="-55" dirty="0">
                <a:solidFill>
                  <a:srgbClr val="EE52A4"/>
                </a:solidFill>
                <a:latin typeface="Verdana"/>
                <a:cs typeface="Verdana"/>
              </a:rPr>
              <a:t>n</a:t>
            </a:r>
            <a:r>
              <a:rPr sz="1800" spc="60" dirty="0">
                <a:solidFill>
                  <a:srgbClr val="EE52A4"/>
                </a:solidFill>
                <a:latin typeface="Verdana"/>
                <a:cs typeface="Verdana"/>
              </a:rPr>
              <a:t>g  </a:t>
            </a:r>
            <a:r>
              <a:rPr sz="1800" spc="-25" dirty="0">
                <a:solidFill>
                  <a:srgbClr val="EE52A4"/>
                </a:solidFill>
                <a:latin typeface="Verdana"/>
                <a:cs typeface="Verdana"/>
              </a:rPr>
              <a:t>p</a:t>
            </a:r>
            <a:r>
              <a:rPr sz="1800" spc="-5" dirty="0">
                <a:solidFill>
                  <a:srgbClr val="EE52A4"/>
                </a:solidFill>
                <a:latin typeface="Verdana"/>
                <a:cs typeface="Verdana"/>
              </a:rPr>
              <a:t>l</a:t>
            </a:r>
            <a:r>
              <a:rPr sz="1800" spc="135" dirty="0">
                <a:solidFill>
                  <a:srgbClr val="EE52A4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EE52A4"/>
                </a:solidFill>
                <a:latin typeface="Verdana"/>
                <a:cs typeface="Verdana"/>
              </a:rPr>
              <a:t>n</a:t>
            </a:r>
            <a:r>
              <a:rPr sz="1800" spc="-240" dirty="0">
                <a:solidFill>
                  <a:srgbClr val="EE52A4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EE52A4"/>
                </a:solidFill>
                <a:latin typeface="Verdana"/>
                <a:cs typeface="Verdana"/>
              </a:rPr>
              <a:t>,</a:t>
            </a:r>
            <a:r>
              <a:rPr sz="1800" spc="-130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EE52A4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EE52A4"/>
                </a:solidFill>
                <a:latin typeface="Verdana"/>
                <a:cs typeface="Verdana"/>
              </a:rPr>
              <a:t>n</a:t>
            </a:r>
            <a:r>
              <a:rPr sz="1800" spc="110" dirty="0">
                <a:solidFill>
                  <a:srgbClr val="EE52A4"/>
                </a:solidFill>
                <a:latin typeface="Verdana"/>
                <a:cs typeface="Verdana"/>
              </a:rPr>
              <a:t>d</a:t>
            </a:r>
            <a:r>
              <a:rPr sz="1800" spc="-130" dirty="0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EE52A4"/>
                </a:solidFill>
                <a:latin typeface="Verdana"/>
                <a:cs typeface="Verdana"/>
              </a:rPr>
              <a:t>mo</a:t>
            </a:r>
            <a:r>
              <a:rPr sz="1800" spc="-30" dirty="0">
                <a:solidFill>
                  <a:srgbClr val="EE52A4"/>
                </a:solidFill>
                <a:latin typeface="Verdana"/>
                <a:cs typeface="Verdana"/>
              </a:rPr>
              <a:t>t</a:t>
            </a:r>
            <a:r>
              <a:rPr sz="1800" spc="-114" dirty="0">
                <a:solidFill>
                  <a:srgbClr val="EE52A4"/>
                </a:solidFill>
                <a:latin typeface="Verdana"/>
                <a:cs typeface="Verdana"/>
              </a:rPr>
              <a:t>i</a:t>
            </a:r>
            <a:r>
              <a:rPr sz="1800" spc="-50" dirty="0">
                <a:solidFill>
                  <a:srgbClr val="EE52A4"/>
                </a:solidFill>
                <a:latin typeface="Verdana"/>
                <a:cs typeface="Verdana"/>
              </a:rPr>
              <a:t>v</a:t>
            </a:r>
            <a:r>
              <a:rPr sz="1800" spc="135" dirty="0">
                <a:solidFill>
                  <a:srgbClr val="EE52A4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EE52A4"/>
                </a:solidFill>
                <a:latin typeface="Verdana"/>
                <a:cs typeface="Verdana"/>
              </a:rPr>
              <a:t>ti</a:t>
            </a:r>
            <a:r>
              <a:rPr sz="1800" spc="-55" dirty="0">
                <a:solidFill>
                  <a:srgbClr val="EE52A4"/>
                </a:solidFill>
                <a:latin typeface="Verdana"/>
                <a:cs typeface="Verdana"/>
              </a:rPr>
              <a:t>n</a:t>
            </a:r>
            <a:r>
              <a:rPr sz="1800" spc="60" dirty="0">
                <a:solidFill>
                  <a:srgbClr val="EE52A4"/>
                </a:solidFill>
                <a:latin typeface="Verdana"/>
                <a:cs typeface="Verdana"/>
              </a:rPr>
              <a:t>g  </a:t>
            </a:r>
            <a:r>
              <a:rPr sz="1800" spc="55" dirty="0">
                <a:solidFill>
                  <a:srgbClr val="EE52A4"/>
                </a:solidFill>
                <a:latin typeface="Verdana"/>
                <a:cs typeface="Verdana"/>
              </a:rPr>
              <a:t>people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4968" y="402336"/>
            <a:ext cx="685800" cy="69659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42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21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5820" y="4203191"/>
            <a:ext cx="4120896" cy="22722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627" y="710183"/>
            <a:ext cx="9034780" cy="5514340"/>
            <a:chOff x="71627" y="710183"/>
            <a:chExt cx="9034780" cy="5514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7" y="710183"/>
              <a:ext cx="1184148" cy="5513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" y="925067"/>
              <a:ext cx="8609076" cy="8305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0429" y="1029080"/>
            <a:ext cx="4185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Based</a:t>
            </a: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authority</a:t>
            </a:r>
            <a:r>
              <a:rPr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retained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148" y="829055"/>
            <a:ext cx="9065260" cy="5247640"/>
            <a:chOff x="41148" y="829055"/>
            <a:chExt cx="9065260" cy="52476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" y="829055"/>
              <a:ext cx="999744" cy="10012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3459" y="2005583"/>
              <a:ext cx="8092440" cy="8305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260" y="1909572"/>
              <a:ext cx="1001268" cy="9997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1956" y="3084576"/>
              <a:ext cx="7933944" cy="8305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756" y="2988563"/>
              <a:ext cx="1001268" cy="10012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3459" y="4165091"/>
              <a:ext cx="8092440" cy="8305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260" y="4069079"/>
              <a:ext cx="1001268" cy="10012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824" y="5245608"/>
              <a:ext cx="8609076" cy="8305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00429" y="2108657"/>
            <a:ext cx="6282055" cy="369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95"/>
              </a:spcBef>
            </a:pPr>
            <a:r>
              <a:rPr sz="2800" b="1" spc="15" dirty="0">
                <a:latin typeface="Times New Roman"/>
                <a:cs typeface="Times New Roman"/>
              </a:rPr>
              <a:t>Based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on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task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versus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people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emphasis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marL="687070">
              <a:lnSpc>
                <a:spcPct val="100000"/>
              </a:lnSpc>
            </a:pPr>
            <a:r>
              <a:rPr sz="2800" b="1" spc="15" dirty="0">
                <a:latin typeface="Times New Roman"/>
                <a:cs typeface="Times New Roman"/>
              </a:rPr>
              <a:t>Based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assumptions </a:t>
            </a:r>
            <a:r>
              <a:rPr sz="2800" b="1" spc="-30" dirty="0">
                <a:latin typeface="Times New Roman"/>
                <a:cs typeface="Times New Roman"/>
              </a:rPr>
              <a:t>about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people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marL="528320">
              <a:lnSpc>
                <a:spcPct val="100000"/>
              </a:lnSpc>
            </a:pPr>
            <a:r>
              <a:rPr sz="2800" b="1" spc="-80" dirty="0">
                <a:latin typeface="Times New Roman"/>
                <a:cs typeface="Times New Roman"/>
              </a:rPr>
              <a:t>Likert’s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80" dirty="0">
                <a:latin typeface="Times New Roman"/>
                <a:cs typeface="Times New Roman"/>
              </a:rPr>
              <a:t>four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styles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35" dirty="0">
                <a:latin typeface="Times New Roman"/>
                <a:cs typeface="Times New Roman"/>
              </a:rPr>
              <a:t>Entrepreneurship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leadership</a:t>
            </a:r>
            <a:r>
              <a:rPr sz="2800" b="1" dirty="0">
                <a:latin typeface="Times New Roman"/>
                <a:cs typeface="Times New Roman"/>
              </a:rPr>
              <a:t> styles.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148" y="1022603"/>
            <a:ext cx="1329055" cy="5126990"/>
            <a:chOff x="41148" y="1022603"/>
            <a:chExt cx="1329055" cy="512699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48" y="5148071"/>
              <a:ext cx="999744" cy="10012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7952" y="1022603"/>
              <a:ext cx="327660" cy="5105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5874" y="1034668"/>
              <a:ext cx="252729" cy="436880"/>
            </a:xfrm>
            <a:custGeom>
              <a:avLst/>
              <a:gdLst/>
              <a:ahLst/>
              <a:cxnLst/>
              <a:rect l="l" t="t" r="r" b="b"/>
              <a:pathLst>
                <a:path w="252729" h="436880">
                  <a:moveTo>
                    <a:pt x="140309" y="0"/>
                  </a:moveTo>
                  <a:lnTo>
                    <a:pt x="134950" y="0"/>
                  </a:lnTo>
                  <a:lnTo>
                    <a:pt x="122224" y="253"/>
                  </a:lnTo>
                  <a:lnTo>
                    <a:pt x="9702" y="67944"/>
                  </a:lnTo>
                  <a:lnTo>
                    <a:pt x="0" y="98297"/>
                  </a:lnTo>
                  <a:lnTo>
                    <a:pt x="279" y="102488"/>
                  </a:lnTo>
                  <a:lnTo>
                    <a:pt x="1396" y="109219"/>
                  </a:lnTo>
                  <a:lnTo>
                    <a:pt x="2451" y="111632"/>
                  </a:lnTo>
                  <a:lnTo>
                    <a:pt x="5575" y="114426"/>
                  </a:lnTo>
                  <a:lnTo>
                    <a:pt x="7645" y="114934"/>
                  </a:lnTo>
                  <a:lnTo>
                    <a:pt x="12776" y="114045"/>
                  </a:lnTo>
                  <a:lnTo>
                    <a:pt x="16179" y="112775"/>
                  </a:lnTo>
                  <a:lnTo>
                    <a:pt x="20421" y="110489"/>
                  </a:lnTo>
                  <a:lnTo>
                    <a:pt x="104139" y="60578"/>
                  </a:lnTo>
                  <a:lnTo>
                    <a:pt x="104139" y="390143"/>
                  </a:lnTo>
                  <a:lnTo>
                    <a:pt x="11937" y="390143"/>
                  </a:lnTo>
                  <a:lnTo>
                    <a:pt x="10325" y="390651"/>
                  </a:lnTo>
                  <a:lnTo>
                    <a:pt x="1676" y="409575"/>
                  </a:lnTo>
                  <a:lnTo>
                    <a:pt x="1676" y="417829"/>
                  </a:lnTo>
                  <a:lnTo>
                    <a:pt x="12166" y="436371"/>
                  </a:lnTo>
                  <a:lnTo>
                    <a:pt x="241655" y="436371"/>
                  </a:lnTo>
                  <a:lnTo>
                    <a:pt x="252145" y="417829"/>
                  </a:lnTo>
                  <a:lnTo>
                    <a:pt x="252145" y="409575"/>
                  </a:lnTo>
                  <a:lnTo>
                    <a:pt x="241884" y="390143"/>
                  </a:lnTo>
                  <a:lnTo>
                    <a:pt x="161734" y="390143"/>
                  </a:lnTo>
                  <a:lnTo>
                    <a:pt x="161734" y="8000"/>
                  </a:lnTo>
                  <a:lnTo>
                    <a:pt x="148348" y="634"/>
                  </a:lnTo>
                  <a:lnTo>
                    <a:pt x="140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5874" y="1034668"/>
              <a:ext cx="252729" cy="436880"/>
            </a:xfrm>
            <a:custGeom>
              <a:avLst/>
              <a:gdLst/>
              <a:ahLst/>
              <a:cxnLst/>
              <a:rect l="l" t="t" r="r" b="b"/>
              <a:pathLst>
                <a:path w="252729" h="436880">
                  <a:moveTo>
                    <a:pt x="134950" y="0"/>
                  </a:moveTo>
                  <a:lnTo>
                    <a:pt x="140309" y="0"/>
                  </a:lnTo>
                  <a:lnTo>
                    <a:pt x="144767" y="253"/>
                  </a:lnTo>
                  <a:lnTo>
                    <a:pt x="160731" y="5587"/>
                  </a:lnTo>
                  <a:lnTo>
                    <a:pt x="161404" y="6730"/>
                  </a:lnTo>
                  <a:lnTo>
                    <a:pt x="161734" y="8000"/>
                  </a:lnTo>
                  <a:lnTo>
                    <a:pt x="161734" y="9397"/>
                  </a:lnTo>
                  <a:lnTo>
                    <a:pt x="161734" y="390143"/>
                  </a:lnTo>
                  <a:lnTo>
                    <a:pt x="240093" y="390143"/>
                  </a:lnTo>
                  <a:lnTo>
                    <a:pt x="241884" y="390143"/>
                  </a:lnTo>
                  <a:lnTo>
                    <a:pt x="243560" y="390651"/>
                  </a:lnTo>
                  <a:lnTo>
                    <a:pt x="245122" y="391667"/>
                  </a:lnTo>
                  <a:lnTo>
                    <a:pt x="246684" y="392683"/>
                  </a:lnTo>
                  <a:lnTo>
                    <a:pt x="247967" y="394080"/>
                  </a:lnTo>
                  <a:lnTo>
                    <a:pt x="248970" y="395985"/>
                  </a:lnTo>
                  <a:lnTo>
                    <a:pt x="249974" y="397890"/>
                  </a:lnTo>
                  <a:lnTo>
                    <a:pt x="250748" y="400303"/>
                  </a:lnTo>
                  <a:lnTo>
                    <a:pt x="251307" y="403225"/>
                  </a:lnTo>
                  <a:lnTo>
                    <a:pt x="251866" y="406145"/>
                  </a:lnTo>
                  <a:lnTo>
                    <a:pt x="252145" y="409575"/>
                  </a:lnTo>
                  <a:lnTo>
                    <a:pt x="252145" y="413638"/>
                  </a:lnTo>
                  <a:lnTo>
                    <a:pt x="252145" y="417829"/>
                  </a:lnTo>
                  <a:lnTo>
                    <a:pt x="251815" y="421385"/>
                  </a:lnTo>
                  <a:lnTo>
                    <a:pt x="251142" y="424306"/>
                  </a:lnTo>
                  <a:lnTo>
                    <a:pt x="250469" y="427227"/>
                  </a:lnTo>
                  <a:lnTo>
                    <a:pt x="249580" y="429513"/>
                  </a:lnTo>
                  <a:lnTo>
                    <a:pt x="248462" y="431291"/>
                  </a:lnTo>
                  <a:lnTo>
                    <a:pt x="247345" y="433069"/>
                  </a:lnTo>
                  <a:lnTo>
                    <a:pt x="246062" y="434339"/>
                  </a:lnTo>
                  <a:lnTo>
                    <a:pt x="244614" y="435228"/>
                  </a:lnTo>
                  <a:lnTo>
                    <a:pt x="243166" y="435990"/>
                  </a:lnTo>
                  <a:lnTo>
                    <a:pt x="241655" y="436371"/>
                  </a:lnTo>
                  <a:lnTo>
                    <a:pt x="240093" y="436371"/>
                  </a:lnTo>
                  <a:lnTo>
                    <a:pt x="13728" y="436371"/>
                  </a:lnTo>
                  <a:lnTo>
                    <a:pt x="12166" y="436371"/>
                  </a:lnTo>
                  <a:lnTo>
                    <a:pt x="10718" y="435990"/>
                  </a:lnTo>
                  <a:lnTo>
                    <a:pt x="2679" y="424306"/>
                  </a:lnTo>
                  <a:lnTo>
                    <a:pt x="2006" y="421385"/>
                  </a:lnTo>
                  <a:lnTo>
                    <a:pt x="1676" y="417829"/>
                  </a:lnTo>
                  <a:lnTo>
                    <a:pt x="1676" y="413638"/>
                  </a:lnTo>
                  <a:lnTo>
                    <a:pt x="1676" y="409575"/>
                  </a:lnTo>
                  <a:lnTo>
                    <a:pt x="2006" y="406145"/>
                  </a:lnTo>
                  <a:lnTo>
                    <a:pt x="2679" y="403225"/>
                  </a:lnTo>
                  <a:lnTo>
                    <a:pt x="3352" y="400303"/>
                  </a:lnTo>
                  <a:lnTo>
                    <a:pt x="4178" y="397890"/>
                  </a:lnTo>
                  <a:lnTo>
                    <a:pt x="5194" y="395985"/>
                  </a:lnTo>
                  <a:lnTo>
                    <a:pt x="6197" y="394080"/>
                  </a:lnTo>
                  <a:lnTo>
                    <a:pt x="7416" y="392683"/>
                  </a:lnTo>
                  <a:lnTo>
                    <a:pt x="8877" y="391667"/>
                  </a:lnTo>
                  <a:lnTo>
                    <a:pt x="10325" y="390651"/>
                  </a:lnTo>
                  <a:lnTo>
                    <a:pt x="11937" y="390143"/>
                  </a:lnTo>
                  <a:lnTo>
                    <a:pt x="13728" y="390143"/>
                  </a:lnTo>
                  <a:lnTo>
                    <a:pt x="104139" y="390143"/>
                  </a:lnTo>
                  <a:lnTo>
                    <a:pt x="104139" y="60578"/>
                  </a:lnTo>
                  <a:lnTo>
                    <a:pt x="20421" y="110489"/>
                  </a:lnTo>
                  <a:lnTo>
                    <a:pt x="16179" y="112775"/>
                  </a:lnTo>
                  <a:lnTo>
                    <a:pt x="12776" y="114045"/>
                  </a:lnTo>
                  <a:lnTo>
                    <a:pt x="10210" y="114553"/>
                  </a:lnTo>
                  <a:lnTo>
                    <a:pt x="7645" y="114934"/>
                  </a:lnTo>
                  <a:lnTo>
                    <a:pt x="5575" y="114426"/>
                  </a:lnTo>
                  <a:lnTo>
                    <a:pt x="4013" y="113029"/>
                  </a:lnTo>
                  <a:lnTo>
                    <a:pt x="2451" y="111632"/>
                  </a:lnTo>
                  <a:lnTo>
                    <a:pt x="1396" y="109219"/>
                  </a:lnTo>
                  <a:lnTo>
                    <a:pt x="838" y="105790"/>
                  </a:lnTo>
                  <a:lnTo>
                    <a:pt x="279" y="102488"/>
                  </a:lnTo>
                  <a:lnTo>
                    <a:pt x="0" y="98297"/>
                  </a:lnTo>
                  <a:lnTo>
                    <a:pt x="0" y="93090"/>
                  </a:lnTo>
                  <a:lnTo>
                    <a:pt x="0" y="89280"/>
                  </a:lnTo>
                  <a:lnTo>
                    <a:pt x="2006" y="76707"/>
                  </a:lnTo>
                  <a:lnTo>
                    <a:pt x="2679" y="74929"/>
                  </a:lnTo>
                  <a:lnTo>
                    <a:pt x="109499" y="4063"/>
                  </a:lnTo>
                  <a:lnTo>
                    <a:pt x="110388" y="3428"/>
                  </a:lnTo>
                  <a:lnTo>
                    <a:pt x="111506" y="2793"/>
                  </a:lnTo>
                  <a:lnTo>
                    <a:pt x="112852" y="2412"/>
                  </a:lnTo>
                  <a:lnTo>
                    <a:pt x="114185" y="1904"/>
                  </a:lnTo>
                  <a:lnTo>
                    <a:pt x="115862" y="1523"/>
                  </a:lnTo>
                  <a:lnTo>
                    <a:pt x="117868" y="1015"/>
                  </a:lnTo>
                  <a:lnTo>
                    <a:pt x="119875" y="634"/>
                  </a:lnTo>
                  <a:lnTo>
                    <a:pt x="122224" y="253"/>
                  </a:lnTo>
                  <a:lnTo>
                    <a:pt x="124904" y="126"/>
                  </a:lnTo>
                  <a:lnTo>
                    <a:pt x="127584" y="126"/>
                  </a:lnTo>
                  <a:lnTo>
                    <a:pt x="130924" y="0"/>
                  </a:lnTo>
                  <a:lnTo>
                    <a:pt x="134950" y="0"/>
                  </a:lnTo>
                  <a:close/>
                </a:path>
              </a:pathLst>
            </a:custGeom>
            <a:ln w="1066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4587" y="2116836"/>
              <a:ext cx="345947" cy="5135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31506" y="2128773"/>
              <a:ext cx="271780" cy="440055"/>
            </a:xfrm>
            <a:custGeom>
              <a:avLst/>
              <a:gdLst/>
              <a:ahLst/>
              <a:cxnLst/>
              <a:rect l="l" t="t" r="r" b="b"/>
              <a:pathLst>
                <a:path w="271780" h="440055">
                  <a:moveTo>
                    <a:pt x="126238" y="0"/>
                  </a:moveTo>
                  <a:lnTo>
                    <a:pt x="79797" y="6181"/>
                  </a:lnTo>
                  <a:lnTo>
                    <a:pt x="42106" y="19764"/>
                  </a:lnTo>
                  <a:lnTo>
                    <a:pt x="10096" y="44450"/>
                  </a:lnTo>
                  <a:lnTo>
                    <a:pt x="8140" y="54990"/>
                  </a:lnTo>
                  <a:lnTo>
                    <a:pt x="8267" y="69976"/>
                  </a:lnTo>
                  <a:lnTo>
                    <a:pt x="16446" y="86995"/>
                  </a:lnTo>
                  <a:lnTo>
                    <a:pt x="20815" y="86995"/>
                  </a:lnTo>
                  <a:lnTo>
                    <a:pt x="25018" y="85216"/>
                  </a:lnTo>
                  <a:lnTo>
                    <a:pt x="36309" y="77597"/>
                  </a:lnTo>
                  <a:lnTo>
                    <a:pt x="43332" y="73405"/>
                  </a:lnTo>
                  <a:lnTo>
                    <a:pt x="81114" y="56641"/>
                  </a:lnTo>
                  <a:lnTo>
                    <a:pt x="118948" y="50926"/>
                  </a:lnTo>
                  <a:lnTo>
                    <a:pt x="127670" y="51284"/>
                  </a:lnTo>
                  <a:lnTo>
                    <a:pt x="168838" y="67393"/>
                  </a:lnTo>
                  <a:lnTo>
                    <a:pt x="189822" y="101113"/>
                  </a:lnTo>
                  <a:lnTo>
                    <a:pt x="192544" y="121920"/>
                  </a:lnTo>
                  <a:lnTo>
                    <a:pt x="192349" y="129204"/>
                  </a:lnTo>
                  <a:lnTo>
                    <a:pt x="184648" y="169989"/>
                  </a:lnTo>
                  <a:lnTo>
                    <a:pt x="164593" y="210359"/>
                  </a:lnTo>
                  <a:lnTo>
                    <a:pt x="138748" y="246348"/>
                  </a:lnTo>
                  <a:lnTo>
                    <a:pt x="100406" y="288925"/>
                  </a:lnTo>
                  <a:lnTo>
                    <a:pt x="13804" y="378078"/>
                  </a:lnTo>
                  <a:lnTo>
                    <a:pt x="8801" y="383666"/>
                  </a:lnTo>
                  <a:lnTo>
                    <a:pt x="0" y="419480"/>
                  </a:lnTo>
                  <a:lnTo>
                    <a:pt x="381" y="423545"/>
                  </a:lnTo>
                  <a:lnTo>
                    <a:pt x="15963" y="439674"/>
                  </a:lnTo>
                  <a:lnTo>
                    <a:pt x="260515" y="439674"/>
                  </a:lnTo>
                  <a:lnTo>
                    <a:pt x="271233" y="418846"/>
                  </a:lnTo>
                  <a:lnTo>
                    <a:pt x="271233" y="410845"/>
                  </a:lnTo>
                  <a:lnTo>
                    <a:pt x="69646" y="390778"/>
                  </a:lnTo>
                  <a:lnTo>
                    <a:pt x="155959" y="300575"/>
                  </a:lnTo>
                  <a:lnTo>
                    <a:pt x="185764" y="266805"/>
                  </a:lnTo>
                  <a:lnTo>
                    <a:pt x="217695" y="223694"/>
                  </a:lnTo>
                  <a:lnTo>
                    <a:pt x="237650" y="186660"/>
                  </a:lnTo>
                  <a:lnTo>
                    <a:pt x="249404" y="143561"/>
                  </a:lnTo>
                  <a:lnTo>
                    <a:pt x="251472" y="112522"/>
                  </a:lnTo>
                  <a:lnTo>
                    <a:pt x="250991" y="101143"/>
                  </a:lnTo>
                  <a:lnTo>
                    <a:pt x="239435" y="59078"/>
                  </a:lnTo>
                  <a:lnTo>
                    <a:pt x="212218" y="25838"/>
                  </a:lnTo>
                  <a:lnTo>
                    <a:pt x="169029" y="4982"/>
                  </a:lnTo>
                  <a:lnTo>
                    <a:pt x="141482" y="549"/>
                  </a:lnTo>
                  <a:lnTo>
                    <a:pt x="126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1506" y="2128773"/>
              <a:ext cx="271780" cy="440055"/>
            </a:xfrm>
            <a:custGeom>
              <a:avLst/>
              <a:gdLst/>
              <a:ahLst/>
              <a:cxnLst/>
              <a:rect l="l" t="t" r="r" b="b"/>
              <a:pathLst>
                <a:path w="271780" h="440055">
                  <a:moveTo>
                    <a:pt x="126238" y="0"/>
                  </a:moveTo>
                  <a:lnTo>
                    <a:pt x="169029" y="4982"/>
                  </a:lnTo>
                  <a:lnTo>
                    <a:pt x="212218" y="25838"/>
                  </a:lnTo>
                  <a:lnTo>
                    <a:pt x="239435" y="59078"/>
                  </a:lnTo>
                  <a:lnTo>
                    <a:pt x="250991" y="101143"/>
                  </a:lnTo>
                  <a:lnTo>
                    <a:pt x="251472" y="112522"/>
                  </a:lnTo>
                  <a:lnTo>
                    <a:pt x="251243" y="122884"/>
                  </a:lnTo>
                  <a:lnTo>
                    <a:pt x="245437" y="164423"/>
                  </a:lnTo>
                  <a:lnTo>
                    <a:pt x="225616" y="210706"/>
                  </a:lnTo>
                  <a:lnTo>
                    <a:pt x="197904" y="251587"/>
                  </a:lnTo>
                  <a:lnTo>
                    <a:pt x="171783" y="283130"/>
                  </a:lnTo>
                  <a:lnTo>
                    <a:pt x="138290" y="319150"/>
                  </a:lnTo>
                  <a:lnTo>
                    <a:pt x="69646" y="390778"/>
                  </a:lnTo>
                  <a:lnTo>
                    <a:pt x="258178" y="390778"/>
                  </a:lnTo>
                  <a:lnTo>
                    <a:pt x="259956" y="390778"/>
                  </a:lnTo>
                  <a:lnTo>
                    <a:pt x="261696" y="391287"/>
                  </a:lnTo>
                  <a:lnTo>
                    <a:pt x="271233" y="410845"/>
                  </a:lnTo>
                  <a:lnTo>
                    <a:pt x="271233" y="414909"/>
                  </a:lnTo>
                  <a:lnTo>
                    <a:pt x="271233" y="418846"/>
                  </a:lnTo>
                  <a:lnTo>
                    <a:pt x="270954" y="422528"/>
                  </a:lnTo>
                  <a:lnTo>
                    <a:pt x="270395" y="425576"/>
                  </a:lnTo>
                  <a:lnTo>
                    <a:pt x="269836" y="428751"/>
                  </a:lnTo>
                  <a:lnTo>
                    <a:pt x="269062" y="431291"/>
                  </a:lnTo>
                  <a:lnTo>
                    <a:pt x="268058" y="433450"/>
                  </a:lnTo>
                  <a:lnTo>
                    <a:pt x="267055" y="435610"/>
                  </a:lnTo>
                  <a:lnTo>
                    <a:pt x="265709" y="437134"/>
                  </a:lnTo>
                  <a:lnTo>
                    <a:pt x="264033" y="438150"/>
                  </a:lnTo>
                  <a:lnTo>
                    <a:pt x="262356" y="439165"/>
                  </a:lnTo>
                  <a:lnTo>
                    <a:pt x="260515" y="439674"/>
                  </a:lnTo>
                  <a:lnTo>
                    <a:pt x="258508" y="439674"/>
                  </a:lnTo>
                  <a:lnTo>
                    <a:pt x="19088" y="439674"/>
                  </a:lnTo>
                  <a:lnTo>
                    <a:pt x="15963" y="439674"/>
                  </a:lnTo>
                  <a:lnTo>
                    <a:pt x="13220" y="439292"/>
                  </a:lnTo>
                  <a:lnTo>
                    <a:pt x="10883" y="438530"/>
                  </a:lnTo>
                  <a:lnTo>
                    <a:pt x="8534" y="437768"/>
                  </a:lnTo>
                  <a:lnTo>
                    <a:pt x="6527" y="436372"/>
                  </a:lnTo>
                  <a:lnTo>
                    <a:pt x="4851" y="434593"/>
                  </a:lnTo>
                  <a:lnTo>
                    <a:pt x="3175" y="432815"/>
                  </a:lnTo>
                  <a:lnTo>
                    <a:pt x="1955" y="430275"/>
                  </a:lnTo>
                  <a:lnTo>
                    <a:pt x="1168" y="426974"/>
                  </a:lnTo>
                  <a:lnTo>
                    <a:pt x="381" y="423545"/>
                  </a:lnTo>
                  <a:lnTo>
                    <a:pt x="0" y="419480"/>
                  </a:lnTo>
                  <a:lnTo>
                    <a:pt x="0" y="414527"/>
                  </a:lnTo>
                  <a:lnTo>
                    <a:pt x="0" y="410083"/>
                  </a:lnTo>
                  <a:lnTo>
                    <a:pt x="165" y="406146"/>
                  </a:lnTo>
                  <a:lnTo>
                    <a:pt x="520" y="402843"/>
                  </a:lnTo>
                  <a:lnTo>
                    <a:pt x="863" y="399541"/>
                  </a:lnTo>
                  <a:lnTo>
                    <a:pt x="100406" y="288925"/>
                  </a:lnTo>
                  <a:lnTo>
                    <a:pt x="114674" y="273970"/>
                  </a:lnTo>
                  <a:lnTo>
                    <a:pt x="148551" y="233679"/>
                  </a:lnTo>
                  <a:lnTo>
                    <a:pt x="171060" y="199515"/>
                  </a:lnTo>
                  <a:lnTo>
                    <a:pt x="187461" y="161083"/>
                  </a:lnTo>
                  <a:lnTo>
                    <a:pt x="192544" y="121920"/>
                  </a:lnTo>
                  <a:lnTo>
                    <a:pt x="192242" y="114778"/>
                  </a:lnTo>
                  <a:lnTo>
                    <a:pt x="178020" y="77059"/>
                  </a:lnTo>
                  <a:lnTo>
                    <a:pt x="143563" y="54141"/>
                  </a:lnTo>
                  <a:lnTo>
                    <a:pt x="118948" y="50926"/>
                  </a:lnTo>
                  <a:lnTo>
                    <a:pt x="108680" y="51284"/>
                  </a:lnTo>
                  <a:lnTo>
                    <a:pt x="65389" y="62515"/>
                  </a:lnTo>
                  <a:lnTo>
                    <a:pt x="30670" y="81406"/>
                  </a:lnTo>
                  <a:lnTo>
                    <a:pt x="25018" y="85216"/>
                  </a:lnTo>
                  <a:lnTo>
                    <a:pt x="20815" y="86995"/>
                  </a:lnTo>
                  <a:lnTo>
                    <a:pt x="18046" y="86995"/>
                  </a:lnTo>
                  <a:lnTo>
                    <a:pt x="16446" y="86995"/>
                  </a:lnTo>
                  <a:lnTo>
                    <a:pt x="8724" y="73278"/>
                  </a:lnTo>
                  <a:lnTo>
                    <a:pt x="8267" y="69976"/>
                  </a:lnTo>
                  <a:lnTo>
                    <a:pt x="8039" y="65912"/>
                  </a:lnTo>
                  <a:lnTo>
                    <a:pt x="8039" y="61213"/>
                  </a:lnTo>
                  <a:lnTo>
                    <a:pt x="8039" y="57912"/>
                  </a:lnTo>
                  <a:lnTo>
                    <a:pt x="8140" y="54990"/>
                  </a:lnTo>
                  <a:lnTo>
                    <a:pt x="8369" y="52577"/>
                  </a:lnTo>
                  <a:lnTo>
                    <a:pt x="8585" y="50164"/>
                  </a:lnTo>
                  <a:lnTo>
                    <a:pt x="8978" y="48005"/>
                  </a:lnTo>
                  <a:lnTo>
                    <a:pt x="9537" y="46227"/>
                  </a:lnTo>
                  <a:lnTo>
                    <a:pt x="10096" y="44450"/>
                  </a:lnTo>
                  <a:lnTo>
                    <a:pt x="42106" y="19764"/>
                  </a:lnTo>
                  <a:lnTo>
                    <a:pt x="79797" y="6181"/>
                  </a:lnTo>
                  <a:lnTo>
                    <a:pt x="116475" y="242"/>
                  </a:lnTo>
                  <a:lnTo>
                    <a:pt x="126238" y="0"/>
                  </a:lnTo>
                  <a:close/>
                </a:path>
              </a:pathLst>
            </a:custGeom>
            <a:ln w="1066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128" y="3232403"/>
              <a:ext cx="345947" cy="5212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6144" y="3239261"/>
              <a:ext cx="282181" cy="4566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1728" y="4314444"/>
              <a:ext cx="387096" cy="51206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09396" y="4326000"/>
              <a:ext cx="311785" cy="437515"/>
            </a:xfrm>
            <a:custGeom>
              <a:avLst/>
              <a:gdLst/>
              <a:ahLst/>
              <a:cxnLst/>
              <a:rect l="l" t="t" r="r" b="b"/>
              <a:pathLst>
                <a:path w="311784" h="437514">
                  <a:moveTo>
                    <a:pt x="250151" y="335915"/>
                  </a:moveTo>
                  <a:lnTo>
                    <a:pt x="192557" y="335915"/>
                  </a:lnTo>
                  <a:lnTo>
                    <a:pt x="192557" y="428751"/>
                  </a:lnTo>
                  <a:lnTo>
                    <a:pt x="207035" y="436625"/>
                  </a:lnTo>
                  <a:lnTo>
                    <a:pt x="210718" y="437134"/>
                  </a:lnTo>
                  <a:lnTo>
                    <a:pt x="215315" y="437388"/>
                  </a:lnTo>
                  <a:lnTo>
                    <a:pt x="226580" y="437388"/>
                  </a:lnTo>
                  <a:lnTo>
                    <a:pt x="231292" y="437134"/>
                  </a:lnTo>
                  <a:lnTo>
                    <a:pt x="234975" y="436625"/>
                  </a:lnTo>
                  <a:lnTo>
                    <a:pt x="238645" y="436244"/>
                  </a:lnTo>
                  <a:lnTo>
                    <a:pt x="250151" y="428751"/>
                  </a:lnTo>
                  <a:lnTo>
                    <a:pt x="250151" y="335915"/>
                  </a:lnTo>
                  <a:close/>
                </a:path>
                <a:path w="311784" h="437514">
                  <a:moveTo>
                    <a:pt x="213956" y="0"/>
                  </a:moveTo>
                  <a:lnTo>
                    <a:pt x="199618" y="0"/>
                  </a:lnTo>
                  <a:lnTo>
                    <a:pt x="188696" y="507"/>
                  </a:lnTo>
                  <a:lnTo>
                    <a:pt x="8293" y="273557"/>
                  </a:lnTo>
                  <a:lnTo>
                    <a:pt x="0" y="315849"/>
                  </a:lnTo>
                  <a:lnTo>
                    <a:pt x="279" y="320167"/>
                  </a:lnTo>
                  <a:lnTo>
                    <a:pt x="838" y="323469"/>
                  </a:lnTo>
                  <a:lnTo>
                    <a:pt x="1384" y="326898"/>
                  </a:lnTo>
                  <a:lnTo>
                    <a:pt x="12623" y="335915"/>
                  </a:lnTo>
                  <a:lnTo>
                    <a:pt x="303060" y="335915"/>
                  </a:lnTo>
                  <a:lnTo>
                    <a:pt x="311759" y="304038"/>
                  </a:lnTo>
                  <a:lnTo>
                    <a:pt x="310591" y="298069"/>
                  </a:lnTo>
                  <a:lnTo>
                    <a:pt x="308241" y="294259"/>
                  </a:lnTo>
                  <a:lnTo>
                    <a:pt x="305904" y="290322"/>
                  </a:lnTo>
                  <a:lnTo>
                    <a:pt x="302831" y="288290"/>
                  </a:lnTo>
                  <a:lnTo>
                    <a:pt x="52578" y="288290"/>
                  </a:lnTo>
                  <a:lnTo>
                    <a:pt x="191897" y="50546"/>
                  </a:lnTo>
                  <a:lnTo>
                    <a:pt x="250151" y="50546"/>
                  </a:lnTo>
                  <a:lnTo>
                    <a:pt x="250151" y="9779"/>
                  </a:lnTo>
                  <a:lnTo>
                    <a:pt x="249237" y="8000"/>
                  </a:lnTo>
                  <a:lnTo>
                    <a:pt x="247421" y="6604"/>
                  </a:lnTo>
                  <a:lnTo>
                    <a:pt x="245592" y="5080"/>
                  </a:lnTo>
                  <a:lnTo>
                    <a:pt x="242976" y="3937"/>
                  </a:lnTo>
                  <a:lnTo>
                    <a:pt x="236156" y="2159"/>
                  </a:lnTo>
                  <a:lnTo>
                    <a:pt x="231660" y="1397"/>
                  </a:lnTo>
                  <a:lnTo>
                    <a:pt x="226085" y="888"/>
                  </a:lnTo>
                  <a:lnTo>
                    <a:pt x="220497" y="254"/>
                  </a:lnTo>
                  <a:lnTo>
                    <a:pt x="213956" y="0"/>
                  </a:lnTo>
                  <a:close/>
                </a:path>
                <a:path w="311784" h="437514">
                  <a:moveTo>
                    <a:pt x="250151" y="50546"/>
                  </a:moveTo>
                  <a:lnTo>
                    <a:pt x="192557" y="50546"/>
                  </a:lnTo>
                  <a:lnTo>
                    <a:pt x="192557" y="288290"/>
                  </a:lnTo>
                  <a:lnTo>
                    <a:pt x="250151" y="288290"/>
                  </a:lnTo>
                  <a:lnTo>
                    <a:pt x="250151" y="50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9396" y="4326000"/>
              <a:ext cx="311785" cy="437515"/>
            </a:xfrm>
            <a:custGeom>
              <a:avLst/>
              <a:gdLst/>
              <a:ahLst/>
              <a:cxnLst/>
              <a:rect l="l" t="t" r="r" b="b"/>
              <a:pathLst>
                <a:path w="311784" h="437514">
                  <a:moveTo>
                    <a:pt x="191897" y="50546"/>
                  </a:moveTo>
                  <a:lnTo>
                    <a:pt x="52578" y="288290"/>
                  </a:lnTo>
                  <a:lnTo>
                    <a:pt x="192557" y="288290"/>
                  </a:lnTo>
                  <a:lnTo>
                    <a:pt x="192557" y="50546"/>
                  </a:lnTo>
                  <a:lnTo>
                    <a:pt x="191897" y="50546"/>
                  </a:lnTo>
                  <a:close/>
                </a:path>
                <a:path w="311784" h="437514">
                  <a:moveTo>
                    <a:pt x="206451" y="0"/>
                  </a:moveTo>
                  <a:lnTo>
                    <a:pt x="213956" y="0"/>
                  </a:lnTo>
                  <a:lnTo>
                    <a:pt x="220497" y="254"/>
                  </a:lnTo>
                  <a:lnTo>
                    <a:pt x="226085" y="888"/>
                  </a:lnTo>
                  <a:lnTo>
                    <a:pt x="231660" y="1397"/>
                  </a:lnTo>
                  <a:lnTo>
                    <a:pt x="247421" y="6604"/>
                  </a:lnTo>
                  <a:lnTo>
                    <a:pt x="249237" y="8000"/>
                  </a:lnTo>
                  <a:lnTo>
                    <a:pt x="250151" y="9779"/>
                  </a:lnTo>
                  <a:lnTo>
                    <a:pt x="250151" y="11811"/>
                  </a:lnTo>
                  <a:lnTo>
                    <a:pt x="250151" y="288290"/>
                  </a:lnTo>
                  <a:lnTo>
                    <a:pt x="299034" y="288290"/>
                  </a:lnTo>
                  <a:lnTo>
                    <a:pt x="302831" y="288290"/>
                  </a:lnTo>
                  <a:lnTo>
                    <a:pt x="305904" y="290322"/>
                  </a:lnTo>
                  <a:lnTo>
                    <a:pt x="308241" y="294259"/>
                  </a:lnTo>
                  <a:lnTo>
                    <a:pt x="310591" y="298069"/>
                  </a:lnTo>
                  <a:lnTo>
                    <a:pt x="311759" y="304038"/>
                  </a:lnTo>
                  <a:lnTo>
                    <a:pt x="311759" y="312166"/>
                  </a:lnTo>
                  <a:lnTo>
                    <a:pt x="311759" y="319531"/>
                  </a:lnTo>
                  <a:lnTo>
                    <a:pt x="310642" y="325247"/>
                  </a:lnTo>
                  <a:lnTo>
                    <a:pt x="308419" y="329565"/>
                  </a:lnTo>
                  <a:lnTo>
                    <a:pt x="306184" y="333756"/>
                  </a:lnTo>
                  <a:lnTo>
                    <a:pt x="303060" y="335915"/>
                  </a:lnTo>
                  <a:lnTo>
                    <a:pt x="299034" y="335915"/>
                  </a:lnTo>
                  <a:lnTo>
                    <a:pt x="250151" y="335915"/>
                  </a:lnTo>
                  <a:lnTo>
                    <a:pt x="250151" y="426974"/>
                  </a:lnTo>
                  <a:lnTo>
                    <a:pt x="250151" y="428751"/>
                  </a:lnTo>
                  <a:lnTo>
                    <a:pt x="249694" y="430275"/>
                  </a:lnTo>
                  <a:lnTo>
                    <a:pt x="234975" y="436625"/>
                  </a:lnTo>
                  <a:lnTo>
                    <a:pt x="231292" y="437134"/>
                  </a:lnTo>
                  <a:lnTo>
                    <a:pt x="226580" y="437388"/>
                  </a:lnTo>
                  <a:lnTo>
                    <a:pt x="220827" y="437388"/>
                  </a:lnTo>
                  <a:lnTo>
                    <a:pt x="215315" y="437388"/>
                  </a:lnTo>
                  <a:lnTo>
                    <a:pt x="210718" y="437134"/>
                  </a:lnTo>
                  <a:lnTo>
                    <a:pt x="207035" y="436625"/>
                  </a:lnTo>
                  <a:lnTo>
                    <a:pt x="203365" y="436244"/>
                  </a:lnTo>
                  <a:lnTo>
                    <a:pt x="192557" y="428751"/>
                  </a:lnTo>
                  <a:lnTo>
                    <a:pt x="192557" y="426974"/>
                  </a:lnTo>
                  <a:lnTo>
                    <a:pt x="192557" y="335915"/>
                  </a:lnTo>
                  <a:lnTo>
                    <a:pt x="15278" y="335915"/>
                  </a:lnTo>
                  <a:lnTo>
                    <a:pt x="12623" y="335915"/>
                  </a:lnTo>
                  <a:lnTo>
                    <a:pt x="10401" y="335534"/>
                  </a:lnTo>
                  <a:lnTo>
                    <a:pt x="8636" y="334899"/>
                  </a:lnTo>
                  <a:lnTo>
                    <a:pt x="6870" y="334263"/>
                  </a:lnTo>
                  <a:lnTo>
                    <a:pt x="5257" y="332994"/>
                  </a:lnTo>
                  <a:lnTo>
                    <a:pt x="3822" y="331216"/>
                  </a:lnTo>
                  <a:lnTo>
                    <a:pt x="2387" y="329438"/>
                  </a:lnTo>
                  <a:lnTo>
                    <a:pt x="1384" y="326898"/>
                  </a:lnTo>
                  <a:lnTo>
                    <a:pt x="838" y="323469"/>
                  </a:lnTo>
                  <a:lnTo>
                    <a:pt x="279" y="320167"/>
                  </a:lnTo>
                  <a:lnTo>
                    <a:pt x="0" y="315849"/>
                  </a:lnTo>
                  <a:lnTo>
                    <a:pt x="0" y="310388"/>
                  </a:lnTo>
                  <a:lnTo>
                    <a:pt x="0" y="306197"/>
                  </a:lnTo>
                  <a:lnTo>
                    <a:pt x="114" y="302387"/>
                  </a:lnTo>
                  <a:lnTo>
                    <a:pt x="342" y="299085"/>
                  </a:lnTo>
                  <a:lnTo>
                    <a:pt x="558" y="295656"/>
                  </a:lnTo>
                  <a:lnTo>
                    <a:pt x="162750" y="10413"/>
                  </a:lnTo>
                  <a:lnTo>
                    <a:pt x="167703" y="5715"/>
                  </a:lnTo>
                  <a:lnTo>
                    <a:pt x="169862" y="4318"/>
                  </a:lnTo>
                  <a:lnTo>
                    <a:pt x="199618" y="0"/>
                  </a:lnTo>
                  <a:lnTo>
                    <a:pt x="206451" y="0"/>
                  </a:lnTo>
                  <a:close/>
                </a:path>
              </a:pathLst>
            </a:custGeom>
            <a:ln w="1066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991" y="5399532"/>
              <a:ext cx="348995" cy="5151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55028" y="5411850"/>
              <a:ext cx="273685" cy="440055"/>
            </a:xfrm>
            <a:custGeom>
              <a:avLst/>
              <a:gdLst/>
              <a:ahLst/>
              <a:cxnLst/>
              <a:rect l="l" t="t" r="r" b="b"/>
              <a:pathLst>
                <a:path w="273684" h="440054">
                  <a:moveTo>
                    <a:pt x="235864" y="0"/>
                  </a:moveTo>
                  <a:lnTo>
                    <a:pt x="42202" y="0"/>
                  </a:lnTo>
                  <a:lnTo>
                    <a:pt x="35725" y="0"/>
                  </a:lnTo>
                  <a:lnTo>
                    <a:pt x="30759" y="1778"/>
                  </a:lnTo>
                  <a:lnTo>
                    <a:pt x="23837" y="8890"/>
                  </a:lnTo>
                  <a:lnTo>
                    <a:pt x="22110" y="14351"/>
                  </a:lnTo>
                  <a:lnTo>
                    <a:pt x="22110" y="206463"/>
                  </a:lnTo>
                  <a:lnTo>
                    <a:pt x="23444" y="212039"/>
                  </a:lnTo>
                  <a:lnTo>
                    <a:pt x="28803" y="217843"/>
                  </a:lnTo>
                  <a:lnTo>
                    <a:pt x="33261" y="219290"/>
                  </a:lnTo>
                  <a:lnTo>
                    <a:pt x="46009" y="219166"/>
                  </a:lnTo>
                  <a:lnTo>
                    <a:pt x="59735" y="218165"/>
                  </a:lnTo>
                  <a:lnTo>
                    <a:pt x="74699" y="216408"/>
                  </a:lnTo>
                  <a:lnTo>
                    <a:pt x="83132" y="215780"/>
                  </a:lnTo>
                  <a:lnTo>
                    <a:pt x="92277" y="215403"/>
                  </a:lnTo>
                  <a:lnTo>
                    <a:pt x="102133" y="215277"/>
                  </a:lnTo>
                  <a:lnTo>
                    <a:pt x="116032" y="215601"/>
                  </a:lnTo>
                  <a:lnTo>
                    <a:pt x="161626" y="223398"/>
                  </a:lnTo>
                  <a:lnTo>
                    <a:pt x="197824" y="248096"/>
                  </a:lnTo>
                  <a:lnTo>
                    <a:pt x="212228" y="289248"/>
                  </a:lnTo>
                  <a:lnTo>
                    <a:pt x="212636" y="299326"/>
                  </a:lnTo>
                  <a:lnTo>
                    <a:pt x="212155" y="311246"/>
                  </a:lnTo>
                  <a:lnTo>
                    <a:pt x="200725" y="349611"/>
                  </a:lnTo>
                  <a:lnTo>
                    <a:pt x="168819" y="379863"/>
                  </a:lnTo>
                  <a:lnTo>
                    <a:pt x="131689" y="390745"/>
                  </a:lnTo>
                  <a:lnTo>
                    <a:pt x="110172" y="392087"/>
                  </a:lnTo>
                  <a:lnTo>
                    <a:pt x="98523" y="391815"/>
                  </a:lnTo>
                  <a:lnTo>
                    <a:pt x="52327" y="383255"/>
                  </a:lnTo>
                  <a:lnTo>
                    <a:pt x="15405" y="366687"/>
                  </a:lnTo>
                  <a:lnTo>
                    <a:pt x="11950" y="365290"/>
                  </a:lnTo>
                  <a:lnTo>
                    <a:pt x="0" y="384606"/>
                  </a:lnTo>
                  <a:lnTo>
                    <a:pt x="114" y="395884"/>
                  </a:lnTo>
                  <a:lnTo>
                    <a:pt x="32156" y="426961"/>
                  </a:lnTo>
                  <a:lnTo>
                    <a:pt x="73672" y="436791"/>
                  </a:lnTo>
                  <a:lnTo>
                    <a:pt x="111848" y="439635"/>
                  </a:lnTo>
                  <a:lnTo>
                    <a:pt x="129520" y="439028"/>
                  </a:lnTo>
                  <a:lnTo>
                    <a:pt x="177647" y="429920"/>
                  </a:lnTo>
                  <a:lnTo>
                    <a:pt x="217486" y="410366"/>
                  </a:lnTo>
                  <a:lnTo>
                    <a:pt x="247716" y="380909"/>
                  </a:lnTo>
                  <a:lnTo>
                    <a:pt x="266993" y="341872"/>
                  </a:lnTo>
                  <a:lnTo>
                    <a:pt x="273583" y="293966"/>
                  </a:lnTo>
                  <a:lnTo>
                    <a:pt x="273009" y="280220"/>
                  </a:lnTo>
                  <a:lnTo>
                    <a:pt x="264388" y="242735"/>
                  </a:lnTo>
                  <a:lnTo>
                    <a:pt x="237299" y="203390"/>
                  </a:lnTo>
                  <a:lnTo>
                    <a:pt x="192608" y="178269"/>
                  </a:lnTo>
                  <a:lnTo>
                    <a:pt x="147370" y="169967"/>
                  </a:lnTo>
                  <a:lnTo>
                    <a:pt x="130035" y="169418"/>
                  </a:lnTo>
                  <a:lnTo>
                    <a:pt x="94919" y="169926"/>
                  </a:lnTo>
                  <a:lnTo>
                    <a:pt x="87223" y="170687"/>
                  </a:lnTo>
                  <a:lnTo>
                    <a:pt x="79705" y="171704"/>
                  </a:lnTo>
                  <a:lnTo>
                    <a:pt x="79705" y="50165"/>
                  </a:lnTo>
                  <a:lnTo>
                    <a:pt x="238455" y="50165"/>
                  </a:lnTo>
                  <a:lnTo>
                    <a:pt x="241452" y="48006"/>
                  </a:lnTo>
                  <a:lnTo>
                    <a:pt x="245732" y="38989"/>
                  </a:lnTo>
                  <a:lnTo>
                    <a:pt x="246799" y="32765"/>
                  </a:lnTo>
                  <a:lnTo>
                    <a:pt x="246799" y="20446"/>
                  </a:lnTo>
                  <a:lnTo>
                    <a:pt x="237591" y="508"/>
                  </a:lnTo>
                  <a:lnTo>
                    <a:pt x="235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5028" y="5411850"/>
              <a:ext cx="273685" cy="440055"/>
            </a:xfrm>
            <a:custGeom>
              <a:avLst/>
              <a:gdLst/>
              <a:ahLst/>
              <a:cxnLst/>
              <a:rect l="l" t="t" r="r" b="b"/>
              <a:pathLst>
                <a:path w="273684" h="440054">
                  <a:moveTo>
                    <a:pt x="42202" y="0"/>
                  </a:moveTo>
                  <a:lnTo>
                    <a:pt x="234073" y="0"/>
                  </a:lnTo>
                  <a:lnTo>
                    <a:pt x="235864" y="0"/>
                  </a:lnTo>
                  <a:lnTo>
                    <a:pt x="237591" y="508"/>
                  </a:lnTo>
                  <a:lnTo>
                    <a:pt x="239268" y="1524"/>
                  </a:lnTo>
                  <a:lnTo>
                    <a:pt x="240931" y="2412"/>
                  </a:lnTo>
                  <a:lnTo>
                    <a:pt x="242328" y="3937"/>
                  </a:lnTo>
                  <a:lnTo>
                    <a:pt x="243446" y="5968"/>
                  </a:lnTo>
                  <a:lnTo>
                    <a:pt x="244563" y="8001"/>
                  </a:lnTo>
                  <a:lnTo>
                    <a:pt x="245402" y="10540"/>
                  </a:lnTo>
                  <a:lnTo>
                    <a:pt x="245960" y="13715"/>
                  </a:lnTo>
                  <a:lnTo>
                    <a:pt x="246519" y="16764"/>
                  </a:lnTo>
                  <a:lnTo>
                    <a:pt x="246799" y="20446"/>
                  </a:lnTo>
                  <a:lnTo>
                    <a:pt x="246799" y="24765"/>
                  </a:lnTo>
                  <a:lnTo>
                    <a:pt x="246799" y="32765"/>
                  </a:lnTo>
                  <a:lnTo>
                    <a:pt x="245732" y="38989"/>
                  </a:lnTo>
                  <a:lnTo>
                    <a:pt x="243586" y="43434"/>
                  </a:lnTo>
                  <a:lnTo>
                    <a:pt x="241452" y="48006"/>
                  </a:lnTo>
                  <a:lnTo>
                    <a:pt x="238455" y="50165"/>
                  </a:lnTo>
                  <a:lnTo>
                    <a:pt x="234607" y="50165"/>
                  </a:lnTo>
                  <a:lnTo>
                    <a:pt x="79705" y="50165"/>
                  </a:lnTo>
                  <a:lnTo>
                    <a:pt x="79705" y="171704"/>
                  </a:lnTo>
                  <a:lnTo>
                    <a:pt x="87223" y="170687"/>
                  </a:lnTo>
                  <a:lnTo>
                    <a:pt x="94919" y="169926"/>
                  </a:lnTo>
                  <a:lnTo>
                    <a:pt x="102768" y="169799"/>
                  </a:lnTo>
                  <a:lnTo>
                    <a:pt x="108888" y="169632"/>
                  </a:lnTo>
                  <a:lnTo>
                    <a:pt x="115473" y="169513"/>
                  </a:lnTo>
                  <a:lnTo>
                    <a:pt x="122522" y="169441"/>
                  </a:lnTo>
                  <a:lnTo>
                    <a:pt x="130035" y="169418"/>
                  </a:lnTo>
                  <a:lnTo>
                    <a:pt x="147370" y="169967"/>
                  </a:lnTo>
                  <a:lnTo>
                    <a:pt x="192608" y="178269"/>
                  </a:lnTo>
                  <a:lnTo>
                    <a:pt x="227791" y="195727"/>
                  </a:lnTo>
                  <a:lnTo>
                    <a:pt x="259252" y="231610"/>
                  </a:lnTo>
                  <a:lnTo>
                    <a:pt x="273009" y="280220"/>
                  </a:lnTo>
                  <a:lnTo>
                    <a:pt x="273583" y="293966"/>
                  </a:lnTo>
                  <a:lnTo>
                    <a:pt x="272851" y="310897"/>
                  </a:lnTo>
                  <a:lnTo>
                    <a:pt x="261861" y="355917"/>
                  </a:lnTo>
                  <a:lnTo>
                    <a:pt x="238822" y="391802"/>
                  </a:lnTo>
                  <a:lnTo>
                    <a:pt x="205233" y="417996"/>
                  </a:lnTo>
                  <a:lnTo>
                    <a:pt x="162419" y="434170"/>
                  </a:lnTo>
                  <a:lnTo>
                    <a:pt x="111848" y="439635"/>
                  </a:lnTo>
                  <a:lnTo>
                    <a:pt x="101926" y="439457"/>
                  </a:lnTo>
                  <a:lnTo>
                    <a:pt x="56595" y="433606"/>
                  </a:lnTo>
                  <a:lnTo>
                    <a:pt x="18415" y="421551"/>
                  </a:lnTo>
                  <a:lnTo>
                    <a:pt x="3352" y="410832"/>
                  </a:lnTo>
                  <a:lnTo>
                    <a:pt x="2679" y="409498"/>
                  </a:lnTo>
                  <a:lnTo>
                    <a:pt x="2070" y="407885"/>
                  </a:lnTo>
                  <a:lnTo>
                    <a:pt x="1511" y="405980"/>
                  </a:lnTo>
                  <a:lnTo>
                    <a:pt x="952" y="404088"/>
                  </a:lnTo>
                  <a:lnTo>
                    <a:pt x="558" y="401688"/>
                  </a:lnTo>
                  <a:lnTo>
                    <a:pt x="342" y="398780"/>
                  </a:lnTo>
                  <a:lnTo>
                    <a:pt x="114" y="395884"/>
                  </a:lnTo>
                  <a:lnTo>
                    <a:pt x="0" y="392417"/>
                  </a:lnTo>
                  <a:lnTo>
                    <a:pt x="0" y="388404"/>
                  </a:lnTo>
                  <a:lnTo>
                    <a:pt x="0" y="384606"/>
                  </a:lnTo>
                  <a:lnTo>
                    <a:pt x="165" y="381203"/>
                  </a:lnTo>
                  <a:lnTo>
                    <a:pt x="508" y="378193"/>
                  </a:lnTo>
                  <a:lnTo>
                    <a:pt x="838" y="375170"/>
                  </a:lnTo>
                  <a:lnTo>
                    <a:pt x="1460" y="372719"/>
                  </a:lnTo>
                  <a:lnTo>
                    <a:pt x="2349" y="370827"/>
                  </a:lnTo>
                  <a:lnTo>
                    <a:pt x="3238" y="368922"/>
                  </a:lnTo>
                  <a:lnTo>
                    <a:pt x="4305" y="367525"/>
                  </a:lnTo>
                  <a:lnTo>
                    <a:pt x="5524" y="366636"/>
                  </a:lnTo>
                  <a:lnTo>
                    <a:pt x="6756" y="365747"/>
                  </a:lnTo>
                  <a:lnTo>
                    <a:pt x="8153" y="365290"/>
                  </a:lnTo>
                  <a:lnTo>
                    <a:pt x="9715" y="365290"/>
                  </a:lnTo>
                  <a:lnTo>
                    <a:pt x="11950" y="365290"/>
                  </a:lnTo>
                  <a:lnTo>
                    <a:pt x="15405" y="366687"/>
                  </a:lnTo>
                  <a:lnTo>
                    <a:pt x="20091" y="369481"/>
                  </a:lnTo>
                  <a:lnTo>
                    <a:pt x="24777" y="372275"/>
                  </a:lnTo>
                  <a:lnTo>
                    <a:pt x="68478" y="387731"/>
                  </a:lnTo>
                  <a:lnTo>
                    <a:pt x="110172" y="392087"/>
                  </a:lnTo>
                  <a:lnTo>
                    <a:pt x="121161" y="391751"/>
                  </a:lnTo>
                  <a:lnTo>
                    <a:pt x="160414" y="383672"/>
                  </a:lnTo>
                  <a:lnTo>
                    <a:pt x="195776" y="357136"/>
                  </a:lnTo>
                  <a:lnTo>
                    <a:pt x="212155" y="311246"/>
                  </a:lnTo>
                  <a:lnTo>
                    <a:pt x="212636" y="299326"/>
                  </a:lnTo>
                  <a:lnTo>
                    <a:pt x="212228" y="289248"/>
                  </a:lnTo>
                  <a:lnTo>
                    <a:pt x="197824" y="248096"/>
                  </a:lnTo>
                  <a:lnTo>
                    <a:pt x="161626" y="223398"/>
                  </a:lnTo>
                  <a:lnTo>
                    <a:pt x="116032" y="215601"/>
                  </a:lnTo>
                  <a:lnTo>
                    <a:pt x="102133" y="215277"/>
                  </a:lnTo>
                  <a:lnTo>
                    <a:pt x="92277" y="215403"/>
                  </a:lnTo>
                  <a:lnTo>
                    <a:pt x="83132" y="215780"/>
                  </a:lnTo>
                  <a:lnTo>
                    <a:pt x="74699" y="216408"/>
                  </a:lnTo>
                  <a:lnTo>
                    <a:pt x="66979" y="217284"/>
                  </a:lnTo>
                  <a:lnTo>
                    <a:pt x="59735" y="218165"/>
                  </a:lnTo>
                  <a:lnTo>
                    <a:pt x="52746" y="218792"/>
                  </a:lnTo>
                  <a:lnTo>
                    <a:pt x="46009" y="219166"/>
                  </a:lnTo>
                  <a:lnTo>
                    <a:pt x="39522" y="219290"/>
                  </a:lnTo>
                  <a:lnTo>
                    <a:pt x="33261" y="219290"/>
                  </a:lnTo>
                  <a:lnTo>
                    <a:pt x="28803" y="217843"/>
                  </a:lnTo>
                  <a:lnTo>
                    <a:pt x="26123" y="214947"/>
                  </a:lnTo>
                  <a:lnTo>
                    <a:pt x="23444" y="212039"/>
                  </a:lnTo>
                  <a:lnTo>
                    <a:pt x="22110" y="206463"/>
                  </a:lnTo>
                  <a:lnTo>
                    <a:pt x="22110" y="198196"/>
                  </a:lnTo>
                  <a:lnTo>
                    <a:pt x="22110" y="21717"/>
                  </a:lnTo>
                  <a:lnTo>
                    <a:pt x="22110" y="14351"/>
                  </a:lnTo>
                  <a:lnTo>
                    <a:pt x="23837" y="8890"/>
                  </a:lnTo>
                  <a:lnTo>
                    <a:pt x="27292" y="5334"/>
                  </a:lnTo>
                  <a:lnTo>
                    <a:pt x="30759" y="1778"/>
                  </a:lnTo>
                  <a:lnTo>
                    <a:pt x="35725" y="0"/>
                  </a:lnTo>
                  <a:lnTo>
                    <a:pt x="42202" y="0"/>
                  </a:lnTo>
                  <a:close/>
                </a:path>
              </a:pathLst>
            </a:custGeom>
            <a:ln w="1066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002" y="607313"/>
            <a:ext cx="5950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0" dirty="0"/>
              <a:t>1</a:t>
            </a:r>
            <a:r>
              <a:rPr spc="-195" dirty="0"/>
              <a:t>.</a:t>
            </a:r>
            <a:r>
              <a:rPr spc="-240" dirty="0"/>
              <a:t> </a:t>
            </a:r>
            <a:r>
              <a:rPr spc="-35" dirty="0"/>
              <a:t>Base</a:t>
            </a:r>
            <a:r>
              <a:rPr spc="-30" dirty="0"/>
              <a:t>d</a:t>
            </a:r>
            <a:r>
              <a:rPr spc="-250" dirty="0"/>
              <a:t> </a:t>
            </a:r>
            <a:r>
              <a:rPr spc="40" dirty="0"/>
              <a:t>on</a:t>
            </a:r>
            <a:r>
              <a:rPr spc="-240" dirty="0"/>
              <a:t> </a:t>
            </a:r>
            <a:r>
              <a:rPr spc="250" dirty="0"/>
              <a:t>a</a:t>
            </a:r>
            <a:r>
              <a:rPr spc="-160" dirty="0"/>
              <a:t>u</a:t>
            </a:r>
            <a:r>
              <a:rPr spc="-110" dirty="0"/>
              <a:t>t</a:t>
            </a:r>
            <a:r>
              <a:rPr spc="-155" dirty="0"/>
              <a:t>hori</a:t>
            </a:r>
            <a:r>
              <a:rPr spc="-140" dirty="0"/>
              <a:t>t</a:t>
            </a:r>
            <a:r>
              <a:rPr spc="-180" dirty="0"/>
              <a:t>y</a:t>
            </a:r>
            <a:r>
              <a:rPr spc="-220" dirty="0"/>
              <a:t> </a:t>
            </a:r>
            <a:r>
              <a:rPr spc="-85" dirty="0"/>
              <a:t>reta</a:t>
            </a:r>
            <a:r>
              <a:rPr spc="-60" dirty="0"/>
              <a:t>i</a:t>
            </a:r>
            <a:r>
              <a:rPr spc="100" dirty="0"/>
              <a:t>ned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9177" y="3136138"/>
            <a:ext cx="3519804" cy="2671445"/>
            <a:chOff x="789177" y="3136138"/>
            <a:chExt cx="3519804" cy="2671445"/>
          </a:xfrm>
        </p:grpSpPr>
        <p:sp>
          <p:nvSpPr>
            <p:cNvPr id="5" name="object 5"/>
            <p:cNvSpPr/>
            <p:nvPr/>
          </p:nvSpPr>
          <p:spPr>
            <a:xfrm>
              <a:off x="2548889" y="4054602"/>
              <a:ext cx="1750060" cy="416559"/>
            </a:xfrm>
            <a:custGeom>
              <a:avLst/>
              <a:gdLst/>
              <a:ahLst/>
              <a:cxnLst/>
              <a:rect l="l" t="t" r="r" b="b"/>
              <a:pathLst>
                <a:path w="1750060" h="416560">
                  <a:moveTo>
                    <a:pt x="0" y="0"/>
                  </a:moveTo>
                  <a:lnTo>
                    <a:pt x="0" y="283718"/>
                  </a:lnTo>
                  <a:lnTo>
                    <a:pt x="1749679" y="283718"/>
                  </a:lnTo>
                  <a:lnTo>
                    <a:pt x="1749679" y="416306"/>
                  </a:lnTo>
                </a:path>
              </a:pathLst>
            </a:custGeom>
            <a:ln w="19812">
              <a:solidFill>
                <a:srgbClr val="E23C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4113" y="5380482"/>
              <a:ext cx="1750060" cy="416559"/>
            </a:xfrm>
            <a:custGeom>
              <a:avLst/>
              <a:gdLst/>
              <a:ahLst/>
              <a:cxnLst/>
              <a:rect l="l" t="t" r="r" b="b"/>
              <a:pathLst>
                <a:path w="1750060" h="416560">
                  <a:moveTo>
                    <a:pt x="874776" y="0"/>
                  </a:moveTo>
                  <a:lnTo>
                    <a:pt x="874776" y="283718"/>
                  </a:lnTo>
                  <a:lnTo>
                    <a:pt x="1749552" y="283718"/>
                  </a:lnTo>
                  <a:lnTo>
                    <a:pt x="1749552" y="416331"/>
                  </a:lnTo>
                </a:path>
                <a:path w="1750060" h="416560">
                  <a:moveTo>
                    <a:pt x="874776" y="0"/>
                  </a:moveTo>
                  <a:lnTo>
                    <a:pt x="874776" y="283718"/>
                  </a:lnTo>
                  <a:lnTo>
                    <a:pt x="0" y="283718"/>
                  </a:lnTo>
                  <a:lnTo>
                    <a:pt x="0" y="416331"/>
                  </a:lnTo>
                </a:path>
              </a:pathLst>
            </a:custGeom>
            <a:ln w="19812">
              <a:solidFill>
                <a:srgbClr val="E35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9337" y="4054602"/>
              <a:ext cx="1750060" cy="416559"/>
            </a:xfrm>
            <a:custGeom>
              <a:avLst/>
              <a:gdLst/>
              <a:ahLst/>
              <a:cxnLst/>
              <a:rect l="l" t="t" r="r" b="b"/>
              <a:pathLst>
                <a:path w="1750060" h="416560">
                  <a:moveTo>
                    <a:pt x="1749552" y="0"/>
                  </a:moveTo>
                  <a:lnTo>
                    <a:pt x="1749552" y="416306"/>
                  </a:lnTo>
                </a:path>
                <a:path w="1750060" h="416560">
                  <a:moveTo>
                    <a:pt x="1749679" y="0"/>
                  </a:moveTo>
                  <a:lnTo>
                    <a:pt x="1749679" y="283718"/>
                  </a:lnTo>
                  <a:lnTo>
                    <a:pt x="0" y="283718"/>
                  </a:lnTo>
                  <a:lnTo>
                    <a:pt x="0" y="416306"/>
                  </a:lnTo>
                </a:path>
              </a:pathLst>
            </a:custGeom>
            <a:ln w="19812">
              <a:solidFill>
                <a:srgbClr val="E23C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2610" y="3146298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1340231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4"/>
                  </a:lnTo>
                  <a:lnTo>
                    <a:pt x="0" y="817499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3"/>
                  </a:lnTo>
                  <a:lnTo>
                    <a:pt x="1340231" y="908303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9"/>
                  </a:lnTo>
                  <a:lnTo>
                    <a:pt x="1431036" y="90804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1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2610" y="3146298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0" y="90804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340231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4"/>
                  </a:lnTo>
                  <a:lnTo>
                    <a:pt x="1431036" y="817499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1" y="908303"/>
                  </a:lnTo>
                  <a:lnTo>
                    <a:pt x="90804" y="908303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9"/>
                  </a:lnTo>
                  <a:lnTo>
                    <a:pt x="0" y="90804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91105" y="3297174"/>
              <a:ext cx="1432560" cy="909955"/>
            </a:xfrm>
            <a:custGeom>
              <a:avLst/>
              <a:gdLst/>
              <a:ahLst/>
              <a:cxnLst/>
              <a:rect l="l" t="t" r="r" b="b"/>
              <a:pathLst>
                <a:path w="1432560" h="909954">
                  <a:moveTo>
                    <a:pt x="1341628" y="0"/>
                  </a:moveTo>
                  <a:lnTo>
                    <a:pt x="90931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818895"/>
                  </a:lnTo>
                  <a:lnTo>
                    <a:pt x="7153" y="854267"/>
                  </a:lnTo>
                  <a:lnTo>
                    <a:pt x="26654" y="883173"/>
                  </a:lnTo>
                  <a:lnTo>
                    <a:pt x="55560" y="902674"/>
                  </a:lnTo>
                  <a:lnTo>
                    <a:pt x="90931" y="909827"/>
                  </a:lnTo>
                  <a:lnTo>
                    <a:pt x="1341628" y="909827"/>
                  </a:lnTo>
                  <a:lnTo>
                    <a:pt x="1376999" y="902674"/>
                  </a:lnTo>
                  <a:lnTo>
                    <a:pt x="1405905" y="883173"/>
                  </a:lnTo>
                  <a:lnTo>
                    <a:pt x="1425406" y="854267"/>
                  </a:lnTo>
                  <a:lnTo>
                    <a:pt x="1432559" y="818895"/>
                  </a:lnTo>
                  <a:lnTo>
                    <a:pt x="1432559" y="90931"/>
                  </a:lnTo>
                  <a:lnTo>
                    <a:pt x="1425406" y="55560"/>
                  </a:lnTo>
                  <a:lnTo>
                    <a:pt x="1405905" y="26654"/>
                  </a:lnTo>
                  <a:lnTo>
                    <a:pt x="1376999" y="7153"/>
                  </a:lnTo>
                  <a:lnTo>
                    <a:pt x="13416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91105" y="3297174"/>
              <a:ext cx="1432560" cy="909955"/>
            </a:xfrm>
            <a:custGeom>
              <a:avLst/>
              <a:gdLst/>
              <a:ahLst/>
              <a:cxnLst/>
              <a:rect l="l" t="t" r="r" b="b"/>
              <a:pathLst>
                <a:path w="1432560" h="909954">
                  <a:moveTo>
                    <a:pt x="0" y="90931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1" y="0"/>
                  </a:lnTo>
                  <a:lnTo>
                    <a:pt x="1341628" y="0"/>
                  </a:lnTo>
                  <a:lnTo>
                    <a:pt x="1376999" y="7153"/>
                  </a:lnTo>
                  <a:lnTo>
                    <a:pt x="1405905" y="26654"/>
                  </a:lnTo>
                  <a:lnTo>
                    <a:pt x="1425406" y="55560"/>
                  </a:lnTo>
                  <a:lnTo>
                    <a:pt x="1432559" y="90931"/>
                  </a:lnTo>
                  <a:lnTo>
                    <a:pt x="1432559" y="818895"/>
                  </a:lnTo>
                  <a:lnTo>
                    <a:pt x="1425406" y="854267"/>
                  </a:lnTo>
                  <a:lnTo>
                    <a:pt x="1405905" y="883173"/>
                  </a:lnTo>
                  <a:lnTo>
                    <a:pt x="1376999" y="902674"/>
                  </a:lnTo>
                  <a:lnTo>
                    <a:pt x="1341628" y="909827"/>
                  </a:lnTo>
                  <a:lnTo>
                    <a:pt x="90931" y="909827"/>
                  </a:lnTo>
                  <a:lnTo>
                    <a:pt x="55560" y="902674"/>
                  </a:lnTo>
                  <a:lnTo>
                    <a:pt x="26654" y="883173"/>
                  </a:lnTo>
                  <a:lnTo>
                    <a:pt x="7153" y="854267"/>
                  </a:lnTo>
                  <a:lnTo>
                    <a:pt x="0" y="818895"/>
                  </a:lnTo>
                  <a:lnTo>
                    <a:pt x="0" y="90931"/>
                  </a:lnTo>
                  <a:close/>
                </a:path>
              </a:pathLst>
            </a:custGeom>
            <a:ln w="19812">
              <a:solidFill>
                <a:srgbClr val="B31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63520" y="3401059"/>
            <a:ext cx="887094" cy="6750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940" marR="5080" indent="-15240" algn="just">
              <a:lnSpc>
                <a:spcPts val="1660"/>
              </a:lnSpc>
              <a:spcBef>
                <a:spcPts val="270"/>
              </a:spcBef>
            </a:pPr>
            <a:r>
              <a:rPr sz="1500" spc="-95" dirty="0">
                <a:latin typeface="Verdana"/>
                <a:cs typeface="Verdana"/>
              </a:rPr>
              <a:t>Ba</a:t>
            </a:r>
            <a:r>
              <a:rPr sz="1500" spc="-70" dirty="0">
                <a:latin typeface="Verdana"/>
                <a:cs typeface="Verdana"/>
              </a:rPr>
              <a:t>s</a:t>
            </a:r>
            <a:r>
              <a:rPr sz="1500" spc="85" dirty="0">
                <a:latin typeface="Verdana"/>
                <a:cs typeface="Verdana"/>
              </a:rPr>
              <a:t>ed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on  </a:t>
            </a:r>
            <a:r>
              <a:rPr sz="1500" spc="-50" dirty="0">
                <a:latin typeface="Verdana"/>
                <a:cs typeface="Verdana"/>
              </a:rPr>
              <a:t>Authority </a:t>
            </a:r>
            <a:r>
              <a:rPr sz="1500" spc="-52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retained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897" y="4462017"/>
            <a:ext cx="1611630" cy="1079500"/>
            <a:chOff x="72897" y="4462017"/>
            <a:chExt cx="1611630" cy="1079500"/>
          </a:xfrm>
        </p:grpSpPr>
        <p:sp>
          <p:nvSpPr>
            <p:cNvPr id="14" name="object 14"/>
            <p:cNvSpPr/>
            <p:nvPr/>
          </p:nvSpPr>
          <p:spPr>
            <a:xfrm>
              <a:off x="83057" y="4472177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90" h="908685">
                  <a:moveTo>
                    <a:pt x="1340230" y="0"/>
                  </a:moveTo>
                  <a:lnTo>
                    <a:pt x="90830" y="0"/>
                  </a:lnTo>
                  <a:lnTo>
                    <a:pt x="55475" y="7133"/>
                  </a:lnTo>
                  <a:lnTo>
                    <a:pt x="26603" y="26590"/>
                  </a:lnTo>
                  <a:lnTo>
                    <a:pt x="7137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7" y="852850"/>
                  </a:lnTo>
                  <a:lnTo>
                    <a:pt x="26603" y="881713"/>
                  </a:lnTo>
                  <a:lnTo>
                    <a:pt x="55475" y="901170"/>
                  </a:lnTo>
                  <a:lnTo>
                    <a:pt x="90830" y="908304"/>
                  </a:lnTo>
                  <a:lnTo>
                    <a:pt x="1340230" y="908304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9"/>
                  </a:lnTo>
                  <a:lnTo>
                    <a:pt x="1431036" y="90805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0" y="0"/>
                  </a:lnTo>
                  <a:close/>
                </a:path>
              </a:pathLst>
            </a:custGeom>
            <a:solidFill>
              <a:srgbClr val="E23C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057" y="4472177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90" h="908685">
                  <a:moveTo>
                    <a:pt x="0" y="90805"/>
                  </a:moveTo>
                  <a:lnTo>
                    <a:pt x="7137" y="55453"/>
                  </a:lnTo>
                  <a:lnTo>
                    <a:pt x="26603" y="26590"/>
                  </a:lnTo>
                  <a:lnTo>
                    <a:pt x="55475" y="7133"/>
                  </a:lnTo>
                  <a:lnTo>
                    <a:pt x="90830" y="0"/>
                  </a:lnTo>
                  <a:lnTo>
                    <a:pt x="1340230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5"/>
                  </a:lnTo>
                  <a:lnTo>
                    <a:pt x="1431036" y="817499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0" y="908304"/>
                  </a:lnTo>
                  <a:lnTo>
                    <a:pt x="90830" y="908304"/>
                  </a:lnTo>
                  <a:lnTo>
                    <a:pt x="55475" y="901170"/>
                  </a:lnTo>
                  <a:lnTo>
                    <a:pt x="26603" y="881713"/>
                  </a:lnTo>
                  <a:lnTo>
                    <a:pt x="7137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553" y="4623053"/>
              <a:ext cx="1432560" cy="908685"/>
            </a:xfrm>
            <a:custGeom>
              <a:avLst/>
              <a:gdLst/>
              <a:ahLst/>
              <a:cxnLst/>
              <a:rect l="l" t="t" r="r" b="b"/>
              <a:pathLst>
                <a:path w="1432560" h="908685">
                  <a:moveTo>
                    <a:pt x="1341755" y="0"/>
                  </a:moveTo>
                  <a:lnTo>
                    <a:pt x="90830" y="0"/>
                  </a:lnTo>
                  <a:lnTo>
                    <a:pt x="55474" y="7133"/>
                  </a:lnTo>
                  <a:lnTo>
                    <a:pt x="26603" y="26590"/>
                  </a:lnTo>
                  <a:lnTo>
                    <a:pt x="7137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7" y="852850"/>
                  </a:lnTo>
                  <a:lnTo>
                    <a:pt x="26603" y="881713"/>
                  </a:lnTo>
                  <a:lnTo>
                    <a:pt x="55474" y="901170"/>
                  </a:lnTo>
                  <a:lnTo>
                    <a:pt x="90830" y="908304"/>
                  </a:lnTo>
                  <a:lnTo>
                    <a:pt x="1341755" y="908304"/>
                  </a:lnTo>
                  <a:lnTo>
                    <a:pt x="1377106" y="901170"/>
                  </a:lnTo>
                  <a:lnTo>
                    <a:pt x="1405969" y="881713"/>
                  </a:lnTo>
                  <a:lnTo>
                    <a:pt x="1425426" y="852850"/>
                  </a:lnTo>
                  <a:lnTo>
                    <a:pt x="1432560" y="817499"/>
                  </a:lnTo>
                  <a:lnTo>
                    <a:pt x="1432560" y="90805"/>
                  </a:lnTo>
                  <a:lnTo>
                    <a:pt x="1425426" y="55453"/>
                  </a:lnTo>
                  <a:lnTo>
                    <a:pt x="1405969" y="26590"/>
                  </a:lnTo>
                  <a:lnTo>
                    <a:pt x="1377106" y="7133"/>
                  </a:lnTo>
                  <a:lnTo>
                    <a:pt x="134175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553" y="4623053"/>
              <a:ext cx="1432560" cy="908685"/>
            </a:xfrm>
            <a:custGeom>
              <a:avLst/>
              <a:gdLst/>
              <a:ahLst/>
              <a:cxnLst/>
              <a:rect l="l" t="t" r="r" b="b"/>
              <a:pathLst>
                <a:path w="1432560" h="908685">
                  <a:moveTo>
                    <a:pt x="0" y="90805"/>
                  </a:moveTo>
                  <a:lnTo>
                    <a:pt x="7137" y="55453"/>
                  </a:lnTo>
                  <a:lnTo>
                    <a:pt x="26603" y="26590"/>
                  </a:lnTo>
                  <a:lnTo>
                    <a:pt x="55474" y="7133"/>
                  </a:lnTo>
                  <a:lnTo>
                    <a:pt x="90830" y="0"/>
                  </a:lnTo>
                  <a:lnTo>
                    <a:pt x="1341755" y="0"/>
                  </a:lnTo>
                  <a:lnTo>
                    <a:pt x="1377106" y="7133"/>
                  </a:lnTo>
                  <a:lnTo>
                    <a:pt x="1405969" y="26590"/>
                  </a:lnTo>
                  <a:lnTo>
                    <a:pt x="1425426" y="55453"/>
                  </a:lnTo>
                  <a:lnTo>
                    <a:pt x="1432560" y="90805"/>
                  </a:lnTo>
                  <a:lnTo>
                    <a:pt x="1432560" y="817499"/>
                  </a:lnTo>
                  <a:lnTo>
                    <a:pt x="1425426" y="852850"/>
                  </a:lnTo>
                  <a:lnTo>
                    <a:pt x="1405969" y="881713"/>
                  </a:lnTo>
                  <a:lnTo>
                    <a:pt x="1377106" y="901170"/>
                  </a:lnTo>
                  <a:lnTo>
                    <a:pt x="1341755" y="908304"/>
                  </a:lnTo>
                  <a:lnTo>
                    <a:pt x="90830" y="908304"/>
                  </a:lnTo>
                  <a:lnTo>
                    <a:pt x="55474" y="901170"/>
                  </a:lnTo>
                  <a:lnTo>
                    <a:pt x="26603" y="881713"/>
                  </a:lnTo>
                  <a:lnTo>
                    <a:pt x="7137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19811">
              <a:solidFill>
                <a:srgbClr val="E23C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4525" y="4936997"/>
            <a:ext cx="12230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0" dirty="0">
                <a:latin typeface="Verdana"/>
                <a:cs typeface="Verdana"/>
              </a:rPr>
              <a:t>Authoritarian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22450" y="4462017"/>
            <a:ext cx="1611630" cy="1079500"/>
            <a:chOff x="1822450" y="4462017"/>
            <a:chExt cx="1611630" cy="1079500"/>
          </a:xfrm>
        </p:grpSpPr>
        <p:sp>
          <p:nvSpPr>
            <p:cNvPr id="20" name="object 20"/>
            <p:cNvSpPr/>
            <p:nvPr/>
          </p:nvSpPr>
          <p:spPr>
            <a:xfrm>
              <a:off x="1832610" y="4472177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1340231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4"/>
                  </a:lnTo>
                  <a:lnTo>
                    <a:pt x="1340231" y="908304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9"/>
                  </a:lnTo>
                  <a:lnTo>
                    <a:pt x="1431036" y="90805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1" y="0"/>
                  </a:lnTo>
                  <a:close/>
                </a:path>
              </a:pathLst>
            </a:custGeom>
            <a:solidFill>
              <a:srgbClr val="E23C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2610" y="4472177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0" y="90805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340231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5"/>
                  </a:lnTo>
                  <a:lnTo>
                    <a:pt x="1431036" y="817499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1" y="908304"/>
                  </a:lnTo>
                  <a:lnTo>
                    <a:pt x="90804" y="908304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91105" y="4623053"/>
              <a:ext cx="1432560" cy="908685"/>
            </a:xfrm>
            <a:custGeom>
              <a:avLst/>
              <a:gdLst/>
              <a:ahLst/>
              <a:cxnLst/>
              <a:rect l="l" t="t" r="r" b="b"/>
              <a:pathLst>
                <a:path w="1432560" h="908685">
                  <a:moveTo>
                    <a:pt x="1341755" y="0"/>
                  </a:moveTo>
                  <a:lnTo>
                    <a:pt x="90805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5" y="908304"/>
                  </a:lnTo>
                  <a:lnTo>
                    <a:pt x="1341755" y="908304"/>
                  </a:lnTo>
                  <a:lnTo>
                    <a:pt x="1377106" y="901170"/>
                  </a:lnTo>
                  <a:lnTo>
                    <a:pt x="1405969" y="881713"/>
                  </a:lnTo>
                  <a:lnTo>
                    <a:pt x="1425426" y="852850"/>
                  </a:lnTo>
                  <a:lnTo>
                    <a:pt x="1432559" y="817499"/>
                  </a:lnTo>
                  <a:lnTo>
                    <a:pt x="1432559" y="90805"/>
                  </a:lnTo>
                  <a:lnTo>
                    <a:pt x="1425426" y="55453"/>
                  </a:lnTo>
                  <a:lnTo>
                    <a:pt x="1405969" y="26590"/>
                  </a:lnTo>
                  <a:lnTo>
                    <a:pt x="1377106" y="7133"/>
                  </a:lnTo>
                  <a:lnTo>
                    <a:pt x="134175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91105" y="4623053"/>
              <a:ext cx="1432560" cy="908685"/>
            </a:xfrm>
            <a:custGeom>
              <a:avLst/>
              <a:gdLst/>
              <a:ahLst/>
              <a:cxnLst/>
              <a:rect l="l" t="t" r="r" b="b"/>
              <a:pathLst>
                <a:path w="1432560" h="908685">
                  <a:moveTo>
                    <a:pt x="0" y="90805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5" y="0"/>
                  </a:lnTo>
                  <a:lnTo>
                    <a:pt x="1341755" y="0"/>
                  </a:lnTo>
                  <a:lnTo>
                    <a:pt x="1377106" y="7133"/>
                  </a:lnTo>
                  <a:lnTo>
                    <a:pt x="1405969" y="26590"/>
                  </a:lnTo>
                  <a:lnTo>
                    <a:pt x="1425426" y="55453"/>
                  </a:lnTo>
                  <a:lnTo>
                    <a:pt x="1432559" y="90805"/>
                  </a:lnTo>
                  <a:lnTo>
                    <a:pt x="1432559" y="817499"/>
                  </a:lnTo>
                  <a:lnTo>
                    <a:pt x="1425426" y="852850"/>
                  </a:lnTo>
                  <a:lnTo>
                    <a:pt x="1405969" y="881713"/>
                  </a:lnTo>
                  <a:lnTo>
                    <a:pt x="1377106" y="901170"/>
                  </a:lnTo>
                  <a:lnTo>
                    <a:pt x="1341755" y="908304"/>
                  </a:lnTo>
                  <a:lnTo>
                    <a:pt x="90805" y="908304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19812">
              <a:solidFill>
                <a:srgbClr val="E23C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140076" y="4936997"/>
            <a:ext cx="1132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latin typeface="Verdana"/>
                <a:cs typeface="Verdana"/>
              </a:rPr>
              <a:t>Democratic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47674" y="5786373"/>
            <a:ext cx="1611630" cy="1081405"/>
            <a:chOff x="947674" y="5786373"/>
            <a:chExt cx="1611630" cy="1081405"/>
          </a:xfrm>
        </p:grpSpPr>
        <p:sp>
          <p:nvSpPr>
            <p:cNvPr id="26" name="object 26"/>
            <p:cNvSpPr/>
            <p:nvPr/>
          </p:nvSpPr>
          <p:spPr>
            <a:xfrm>
              <a:off x="957834" y="5796533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89" h="909954">
                  <a:moveTo>
                    <a:pt x="1340104" y="0"/>
                  </a:moveTo>
                  <a:lnTo>
                    <a:pt x="90982" y="0"/>
                  </a:lnTo>
                  <a:lnTo>
                    <a:pt x="55565" y="7149"/>
                  </a:lnTo>
                  <a:lnTo>
                    <a:pt x="26646" y="26646"/>
                  </a:lnTo>
                  <a:lnTo>
                    <a:pt x="7149" y="55565"/>
                  </a:lnTo>
                  <a:lnTo>
                    <a:pt x="0" y="90982"/>
                  </a:lnTo>
                  <a:lnTo>
                    <a:pt x="0" y="818845"/>
                  </a:lnTo>
                  <a:lnTo>
                    <a:pt x="7149" y="854262"/>
                  </a:lnTo>
                  <a:lnTo>
                    <a:pt x="26646" y="883181"/>
                  </a:lnTo>
                  <a:lnTo>
                    <a:pt x="55565" y="902678"/>
                  </a:lnTo>
                  <a:lnTo>
                    <a:pt x="90982" y="909827"/>
                  </a:lnTo>
                  <a:lnTo>
                    <a:pt x="1340104" y="909827"/>
                  </a:lnTo>
                  <a:lnTo>
                    <a:pt x="1375475" y="902678"/>
                  </a:lnTo>
                  <a:lnTo>
                    <a:pt x="1404381" y="883181"/>
                  </a:lnTo>
                  <a:lnTo>
                    <a:pt x="1423882" y="854262"/>
                  </a:lnTo>
                  <a:lnTo>
                    <a:pt x="1431036" y="818845"/>
                  </a:lnTo>
                  <a:lnTo>
                    <a:pt x="1431036" y="90982"/>
                  </a:lnTo>
                  <a:lnTo>
                    <a:pt x="1423882" y="55565"/>
                  </a:lnTo>
                  <a:lnTo>
                    <a:pt x="1404381" y="26646"/>
                  </a:lnTo>
                  <a:lnTo>
                    <a:pt x="1375475" y="7149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E35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7834" y="5796533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89" h="909954">
                  <a:moveTo>
                    <a:pt x="0" y="90982"/>
                  </a:moveTo>
                  <a:lnTo>
                    <a:pt x="7149" y="55565"/>
                  </a:lnTo>
                  <a:lnTo>
                    <a:pt x="26646" y="26646"/>
                  </a:lnTo>
                  <a:lnTo>
                    <a:pt x="55565" y="7149"/>
                  </a:lnTo>
                  <a:lnTo>
                    <a:pt x="90982" y="0"/>
                  </a:lnTo>
                  <a:lnTo>
                    <a:pt x="1340104" y="0"/>
                  </a:lnTo>
                  <a:lnTo>
                    <a:pt x="1375475" y="7149"/>
                  </a:lnTo>
                  <a:lnTo>
                    <a:pt x="1404381" y="26646"/>
                  </a:lnTo>
                  <a:lnTo>
                    <a:pt x="1423882" y="55565"/>
                  </a:lnTo>
                  <a:lnTo>
                    <a:pt x="1431036" y="90982"/>
                  </a:lnTo>
                  <a:lnTo>
                    <a:pt x="1431036" y="818845"/>
                  </a:lnTo>
                  <a:lnTo>
                    <a:pt x="1423882" y="854262"/>
                  </a:lnTo>
                  <a:lnTo>
                    <a:pt x="1404381" y="883181"/>
                  </a:lnTo>
                  <a:lnTo>
                    <a:pt x="1375475" y="902678"/>
                  </a:lnTo>
                  <a:lnTo>
                    <a:pt x="1340104" y="909827"/>
                  </a:lnTo>
                  <a:lnTo>
                    <a:pt x="90982" y="909827"/>
                  </a:lnTo>
                  <a:lnTo>
                    <a:pt x="55565" y="902678"/>
                  </a:lnTo>
                  <a:lnTo>
                    <a:pt x="26646" y="883181"/>
                  </a:lnTo>
                  <a:lnTo>
                    <a:pt x="7149" y="854262"/>
                  </a:lnTo>
                  <a:lnTo>
                    <a:pt x="0" y="818845"/>
                  </a:lnTo>
                  <a:lnTo>
                    <a:pt x="0" y="9098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6330" y="5947409"/>
              <a:ext cx="1432560" cy="909955"/>
            </a:xfrm>
            <a:custGeom>
              <a:avLst/>
              <a:gdLst/>
              <a:ahLst/>
              <a:cxnLst/>
              <a:rect l="l" t="t" r="r" b="b"/>
              <a:pathLst>
                <a:path w="1432560" h="909954">
                  <a:moveTo>
                    <a:pt x="1341627" y="0"/>
                  </a:moveTo>
                  <a:lnTo>
                    <a:pt x="90982" y="0"/>
                  </a:lnTo>
                  <a:lnTo>
                    <a:pt x="55565" y="7149"/>
                  </a:lnTo>
                  <a:lnTo>
                    <a:pt x="26646" y="26646"/>
                  </a:lnTo>
                  <a:lnTo>
                    <a:pt x="7149" y="55565"/>
                  </a:lnTo>
                  <a:lnTo>
                    <a:pt x="0" y="90982"/>
                  </a:lnTo>
                  <a:lnTo>
                    <a:pt x="0" y="818845"/>
                  </a:lnTo>
                  <a:lnTo>
                    <a:pt x="7149" y="854259"/>
                  </a:lnTo>
                  <a:lnTo>
                    <a:pt x="26646" y="883179"/>
                  </a:lnTo>
                  <a:lnTo>
                    <a:pt x="55565" y="902678"/>
                  </a:lnTo>
                  <a:lnTo>
                    <a:pt x="90982" y="909828"/>
                  </a:lnTo>
                  <a:lnTo>
                    <a:pt x="1341627" y="909828"/>
                  </a:lnTo>
                  <a:lnTo>
                    <a:pt x="1376999" y="902678"/>
                  </a:lnTo>
                  <a:lnTo>
                    <a:pt x="1405905" y="883179"/>
                  </a:lnTo>
                  <a:lnTo>
                    <a:pt x="1425406" y="854259"/>
                  </a:lnTo>
                  <a:lnTo>
                    <a:pt x="1432559" y="818845"/>
                  </a:lnTo>
                  <a:lnTo>
                    <a:pt x="1432559" y="90982"/>
                  </a:lnTo>
                  <a:lnTo>
                    <a:pt x="1425406" y="55565"/>
                  </a:lnTo>
                  <a:lnTo>
                    <a:pt x="1405905" y="26646"/>
                  </a:lnTo>
                  <a:lnTo>
                    <a:pt x="1376999" y="7149"/>
                  </a:lnTo>
                  <a:lnTo>
                    <a:pt x="13416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6330" y="5947409"/>
              <a:ext cx="1432560" cy="909955"/>
            </a:xfrm>
            <a:custGeom>
              <a:avLst/>
              <a:gdLst/>
              <a:ahLst/>
              <a:cxnLst/>
              <a:rect l="l" t="t" r="r" b="b"/>
              <a:pathLst>
                <a:path w="1432560" h="909954">
                  <a:moveTo>
                    <a:pt x="0" y="90982"/>
                  </a:moveTo>
                  <a:lnTo>
                    <a:pt x="7149" y="55565"/>
                  </a:lnTo>
                  <a:lnTo>
                    <a:pt x="26646" y="26646"/>
                  </a:lnTo>
                  <a:lnTo>
                    <a:pt x="55565" y="7149"/>
                  </a:lnTo>
                  <a:lnTo>
                    <a:pt x="90982" y="0"/>
                  </a:lnTo>
                  <a:lnTo>
                    <a:pt x="1341627" y="0"/>
                  </a:lnTo>
                  <a:lnTo>
                    <a:pt x="1376999" y="7149"/>
                  </a:lnTo>
                  <a:lnTo>
                    <a:pt x="1405905" y="26646"/>
                  </a:lnTo>
                  <a:lnTo>
                    <a:pt x="1425406" y="55565"/>
                  </a:lnTo>
                  <a:lnTo>
                    <a:pt x="1432559" y="90982"/>
                  </a:lnTo>
                  <a:lnTo>
                    <a:pt x="1432559" y="818845"/>
                  </a:lnTo>
                  <a:lnTo>
                    <a:pt x="1425406" y="854259"/>
                  </a:lnTo>
                  <a:lnTo>
                    <a:pt x="1405905" y="883179"/>
                  </a:lnTo>
                  <a:lnTo>
                    <a:pt x="1376999" y="902678"/>
                  </a:lnTo>
                  <a:lnTo>
                    <a:pt x="1341627" y="909828"/>
                  </a:lnTo>
                  <a:lnTo>
                    <a:pt x="90982" y="909828"/>
                  </a:lnTo>
                  <a:lnTo>
                    <a:pt x="55565" y="902678"/>
                  </a:lnTo>
                  <a:lnTo>
                    <a:pt x="26646" y="883179"/>
                  </a:lnTo>
                  <a:lnTo>
                    <a:pt x="7149" y="854259"/>
                  </a:lnTo>
                  <a:lnTo>
                    <a:pt x="0" y="818845"/>
                  </a:lnTo>
                  <a:lnTo>
                    <a:pt x="0" y="90982"/>
                  </a:lnTo>
                  <a:close/>
                </a:path>
              </a:pathLst>
            </a:custGeom>
            <a:ln w="19812">
              <a:solidFill>
                <a:srgbClr val="E35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40942" y="6262522"/>
            <a:ext cx="11804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Verdana"/>
                <a:cs typeface="Verdana"/>
              </a:rPr>
              <a:t>Consultative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97226" y="5786373"/>
            <a:ext cx="1611630" cy="1081405"/>
            <a:chOff x="2697226" y="5786373"/>
            <a:chExt cx="1611630" cy="1081405"/>
          </a:xfrm>
        </p:grpSpPr>
        <p:sp>
          <p:nvSpPr>
            <p:cNvPr id="32" name="object 32"/>
            <p:cNvSpPr/>
            <p:nvPr/>
          </p:nvSpPr>
          <p:spPr>
            <a:xfrm>
              <a:off x="2707386" y="5796533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89" h="909954">
                  <a:moveTo>
                    <a:pt x="1340103" y="0"/>
                  </a:moveTo>
                  <a:lnTo>
                    <a:pt x="90931" y="0"/>
                  </a:lnTo>
                  <a:lnTo>
                    <a:pt x="55560" y="7149"/>
                  </a:lnTo>
                  <a:lnTo>
                    <a:pt x="26654" y="26646"/>
                  </a:lnTo>
                  <a:lnTo>
                    <a:pt x="7153" y="55565"/>
                  </a:lnTo>
                  <a:lnTo>
                    <a:pt x="0" y="90982"/>
                  </a:lnTo>
                  <a:lnTo>
                    <a:pt x="0" y="818845"/>
                  </a:lnTo>
                  <a:lnTo>
                    <a:pt x="7153" y="854262"/>
                  </a:lnTo>
                  <a:lnTo>
                    <a:pt x="26654" y="883181"/>
                  </a:lnTo>
                  <a:lnTo>
                    <a:pt x="55560" y="902678"/>
                  </a:lnTo>
                  <a:lnTo>
                    <a:pt x="90931" y="909827"/>
                  </a:lnTo>
                  <a:lnTo>
                    <a:pt x="1340103" y="909827"/>
                  </a:lnTo>
                  <a:lnTo>
                    <a:pt x="1375475" y="902678"/>
                  </a:lnTo>
                  <a:lnTo>
                    <a:pt x="1404381" y="883181"/>
                  </a:lnTo>
                  <a:lnTo>
                    <a:pt x="1423882" y="854262"/>
                  </a:lnTo>
                  <a:lnTo>
                    <a:pt x="1431036" y="818845"/>
                  </a:lnTo>
                  <a:lnTo>
                    <a:pt x="1431036" y="90982"/>
                  </a:lnTo>
                  <a:lnTo>
                    <a:pt x="1423882" y="55565"/>
                  </a:lnTo>
                  <a:lnTo>
                    <a:pt x="1404381" y="26646"/>
                  </a:lnTo>
                  <a:lnTo>
                    <a:pt x="1375475" y="7149"/>
                  </a:lnTo>
                  <a:lnTo>
                    <a:pt x="1340103" y="0"/>
                  </a:lnTo>
                  <a:close/>
                </a:path>
              </a:pathLst>
            </a:custGeom>
            <a:solidFill>
              <a:srgbClr val="E35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07386" y="5796533"/>
              <a:ext cx="1431290" cy="909955"/>
            </a:xfrm>
            <a:custGeom>
              <a:avLst/>
              <a:gdLst/>
              <a:ahLst/>
              <a:cxnLst/>
              <a:rect l="l" t="t" r="r" b="b"/>
              <a:pathLst>
                <a:path w="1431289" h="909954">
                  <a:moveTo>
                    <a:pt x="0" y="90982"/>
                  </a:moveTo>
                  <a:lnTo>
                    <a:pt x="7153" y="55565"/>
                  </a:lnTo>
                  <a:lnTo>
                    <a:pt x="26654" y="26646"/>
                  </a:lnTo>
                  <a:lnTo>
                    <a:pt x="55560" y="7149"/>
                  </a:lnTo>
                  <a:lnTo>
                    <a:pt x="90931" y="0"/>
                  </a:lnTo>
                  <a:lnTo>
                    <a:pt x="1340103" y="0"/>
                  </a:lnTo>
                  <a:lnTo>
                    <a:pt x="1375475" y="7149"/>
                  </a:lnTo>
                  <a:lnTo>
                    <a:pt x="1404381" y="26646"/>
                  </a:lnTo>
                  <a:lnTo>
                    <a:pt x="1423882" y="55565"/>
                  </a:lnTo>
                  <a:lnTo>
                    <a:pt x="1431036" y="90982"/>
                  </a:lnTo>
                  <a:lnTo>
                    <a:pt x="1431036" y="818845"/>
                  </a:lnTo>
                  <a:lnTo>
                    <a:pt x="1423882" y="854262"/>
                  </a:lnTo>
                  <a:lnTo>
                    <a:pt x="1404381" y="883181"/>
                  </a:lnTo>
                  <a:lnTo>
                    <a:pt x="1375475" y="902678"/>
                  </a:lnTo>
                  <a:lnTo>
                    <a:pt x="1340103" y="909827"/>
                  </a:lnTo>
                  <a:lnTo>
                    <a:pt x="90931" y="909827"/>
                  </a:lnTo>
                  <a:lnTo>
                    <a:pt x="55560" y="902678"/>
                  </a:lnTo>
                  <a:lnTo>
                    <a:pt x="26654" y="883181"/>
                  </a:lnTo>
                  <a:lnTo>
                    <a:pt x="7153" y="854262"/>
                  </a:lnTo>
                  <a:lnTo>
                    <a:pt x="0" y="818845"/>
                  </a:lnTo>
                  <a:lnTo>
                    <a:pt x="0" y="9098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65882" y="5947409"/>
              <a:ext cx="1432560" cy="909955"/>
            </a:xfrm>
            <a:custGeom>
              <a:avLst/>
              <a:gdLst/>
              <a:ahLst/>
              <a:cxnLst/>
              <a:rect l="l" t="t" r="r" b="b"/>
              <a:pathLst>
                <a:path w="1432560" h="909954">
                  <a:moveTo>
                    <a:pt x="1341628" y="0"/>
                  </a:moveTo>
                  <a:lnTo>
                    <a:pt x="90931" y="0"/>
                  </a:lnTo>
                  <a:lnTo>
                    <a:pt x="55560" y="7149"/>
                  </a:lnTo>
                  <a:lnTo>
                    <a:pt x="26654" y="26646"/>
                  </a:lnTo>
                  <a:lnTo>
                    <a:pt x="7153" y="55565"/>
                  </a:lnTo>
                  <a:lnTo>
                    <a:pt x="0" y="90982"/>
                  </a:lnTo>
                  <a:lnTo>
                    <a:pt x="0" y="818845"/>
                  </a:lnTo>
                  <a:lnTo>
                    <a:pt x="7153" y="854259"/>
                  </a:lnTo>
                  <a:lnTo>
                    <a:pt x="26654" y="883179"/>
                  </a:lnTo>
                  <a:lnTo>
                    <a:pt x="55560" y="902678"/>
                  </a:lnTo>
                  <a:lnTo>
                    <a:pt x="90931" y="909828"/>
                  </a:lnTo>
                  <a:lnTo>
                    <a:pt x="1341628" y="909828"/>
                  </a:lnTo>
                  <a:lnTo>
                    <a:pt x="1376999" y="902678"/>
                  </a:lnTo>
                  <a:lnTo>
                    <a:pt x="1405905" y="883179"/>
                  </a:lnTo>
                  <a:lnTo>
                    <a:pt x="1425406" y="854259"/>
                  </a:lnTo>
                  <a:lnTo>
                    <a:pt x="1432559" y="818845"/>
                  </a:lnTo>
                  <a:lnTo>
                    <a:pt x="1432559" y="90982"/>
                  </a:lnTo>
                  <a:lnTo>
                    <a:pt x="1425406" y="55565"/>
                  </a:lnTo>
                  <a:lnTo>
                    <a:pt x="1405905" y="26646"/>
                  </a:lnTo>
                  <a:lnTo>
                    <a:pt x="1376999" y="7149"/>
                  </a:lnTo>
                  <a:lnTo>
                    <a:pt x="13416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65882" y="5947409"/>
              <a:ext cx="1432560" cy="909955"/>
            </a:xfrm>
            <a:custGeom>
              <a:avLst/>
              <a:gdLst/>
              <a:ahLst/>
              <a:cxnLst/>
              <a:rect l="l" t="t" r="r" b="b"/>
              <a:pathLst>
                <a:path w="1432560" h="909954">
                  <a:moveTo>
                    <a:pt x="0" y="90982"/>
                  </a:moveTo>
                  <a:lnTo>
                    <a:pt x="7153" y="55565"/>
                  </a:lnTo>
                  <a:lnTo>
                    <a:pt x="26654" y="26646"/>
                  </a:lnTo>
                  <a:lnTo>
                    <a:pt x="55560" y="7149"/>
                  </a:lnTo>
                  <a:lnTo>
                    <a:pt x="90931" y="0"/>
                  </a:lnTo>
                  <a:lnTo>
                    <a:pt x="1341628" y="0"/>
                  </a:lnTo>
                  <a:lnTo>
                    <a:pt x="1376999" y="7149"/>
                  </a:lnTo>
                  <a:lnTo>
                    <a:pt x="1405905" y="26646"/>
                  </a:lnTo>
                  <a:lnTo>
                    <a:pt x="1425406" y="55565"/>
                  </a:lnTo>
                  <a:lnTo>
                    <a:pt x="1432559" y="90982"/>
                  </a:lnTo>
                  <a:lnTo>
                    <a:pt x="1432559" y="818845"/>
                  </a:lnTo>
                  <a:lnTo>
                    <a:pt x="1425406" y="854259"/>
                  </a:lnTo>
                  <a:lnTo>
                    <a:pt x="1405905" y="883179"/>
                  </a:lnTo>
                  <a:lnTo>
                    <a:pt x="1376999" y="902678"/>
                  </a:lnTo>
                  <a:lnTo>
                    <a:pt x="1341628" y="909828"/>
                  </a:lnTo>
                  <a:lnTo>
                    <a:pt x="90931" y="909828"/>
                  </a:lnTo>
                  <a:lnTo>
                    <a:pt x="55560" y="902678"/>
                  </a:lnTo>
                  <a:lnTo>
                    <a:pt x="26654" y="883179"/>
                  </a:lnTo>
                  <a:lnTo>
                    <a:pt x="7153" y="854259"/>
                  </a:lnTo>
                  <a:lnTo>
                    <a:pt x="0" y="818845"/>
                  </a:lnTo>
                  <a:lnTo>
                    <a:pt x="0" y="90982"/>
                  </a:lnTo>
                  <a:close/>
                </a:path>
              </a:pathLst>
            </a:custGeom>
            <a:ln w="19812">
              <a:solidFill>
                <a:srgbClr val="E35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88385" y="6262522"/>
            <a:ext cx="98551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85" dirty="0">
                <a:latin typeface="Verdana"/>
                <a:cs typeface="Verdana"/>
              </a:rPr>
              <a:t>Per</a:t>
            </a:r>
            <a:r>
              <a:rPr sz="1500" spc="-75" dirty="0">
                <a:latin typeface="Verdana"/>
                <a:cs typeface="Verdana"/>
              </a:rPr>
              <a:t>s</a:t>
            </a:r>
            <a:r>
              <a:rPr sz="1500" spc="40" dirty="0">
                <a:latin typeface="Verdana"/>
                <a:cs typeface="Verdana"/>
              </a:rPr>
              <a:t>u</a:t>
            </a:r>
            <a:r>
              <a:rPr sz="1500" spc="35" dirty="0">
                <a:latin typeface="Verdana"/>
                <a:cs typeface="Verdana"/>
              </a:rPr>
              <a:t>a</a:t>
            </a:r>
            <a:r>
              <a:rPr sz="1500" spc="-200" dirty="0">
                <a:latin typeface="Verdana"/>
                <a:cs typeface="Verdana"/>
              </a:rPr>
              <a:t>s</a:t>
            </a:r>
            <a:r>
              <a:rPr sz="1500" spc="-105" dirty="0">
                <a:latin typeface="Verdana"/>
                <a:cs typeface="Verdana"/>
              </a:rPr>
              <a:t>i</a:t>
            </a:r>
            <a:r>
              <a:rPr sz="1500" spc="-45" dirty="0">
                <a:latin typeface="Verdana"/>
                <a:cs typeface="Verdana"/>
              </a:rPr>
              <a:t>v</a:t>
            </a:r>
            <a:r>
              <a:rPr sz="1500" spc="80" dirty="0">
                <a:latin typeface="Verdana"/>
                <a:cs typeface="Verdana"/>
              </a:rPr>
              <a:t>e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572002" y="4462017"/>
            <a:ext cx="1611630" cy="1079500"/>
            <a:chOff x="3572002" y="4462017"/>
            <a:chExt cx="1611630" cy="1079500"/>
          </a:xfrm>
        </p:grpSpPr>
        <p:sp>
          <p:nvSpPr>
            <p:cNvPr id="38" name="object 38"/>
            <p:cNvSpPr/>
            <p:nvPr/>
          </p:nvSpPr>
          <p:spPr>
            <a:xfrm>
              <a:off x="3582162" y="4472177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1340230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4"/>
                  </a:lnTo>
                  <a:lnTo>
                    <a:pt x="1340230" y="908304"/>
                  </a:lnTo>
                  <a:lnTo>
                    <a:pt x="1375582" y="901170"/>
                  </a:lnTo>
                  <a:lnTo>
                    <a:pt x="1404445" y="881713"/>
                  </a:lnTo>
                  <a:lnTo>
                    <a:pt x="1423902" y="852850"/>
                  </a:lnTo>
                  <a:lnTo>
                    <a:pt x="1431036" y="817499"/>
                  </a:lnTo>
                  <a:lnTo>
                    <a:pt x="1431036" y="90805"/>
                  </a:lnTo>
                  <a:lnTo>
                    <a:pt x="1423902" y="55453"/>
                  </a:lnTo>
                  <a:lnTo>
                    <a:pt x="1404445" y="26590"/>
                  </a:lnTo>
                  <a:lnTo>
                    <a:pt x="1375582" y="7133"/>
                  </a:lnTo>
                  <a:lnTo>
                    <a:pt x="1340230" y="0"/>
                  </a:lnTo>
                  <a:close/>
                </a:path>
              </a:pathLst>
            </a:custGeom>
            <a:solidFill>
              <a:srgbClr val="E23C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82162" y="4472177"/>
              <a:ext cx="1431290" cy="908685"/>
            </a:xfrm>
            <a:custGeom>
              <a:avLst/>
              <a:gdLst/>
              <a:ahLst/>
              <a:cxnLst/>
              <a:rect l="l" t="t" r="r" b="b"/>
              <a:pathLst>
                <a:path w="1431289" h="908685">
                  <a:moveTo>
                    <a:pt x="0" y="90805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340230" y="0"/>
                  </a:lnTo>
                  <a:lnTo>
                    <a:pt x="1375582" y="7133"/>
                  </a:lnTo>
                  <a:lnTo>
                    <a:pt x="1404445" y="26590"/>
                  </a:lnTo>
                  <a:lnTo>
                    <a:pt x="1423902" y="55453"/>
                  </a:lnTo>
                  <a:lnTo>
                    <a:pt x="1431036" y="90805"/>
                  </a:lnTo>
                  <a:lnTo>
                    <a:pt x="1431036" y="817499"/>
                  </a:lnTo>
                  <a:lnTo>
                    <a:pt x="1423902" y="852850"/>
                  </a:lnTo>
                  <a:lnTo>
                    <a:pt x="1404445" y="881713"/>
                  </a:lnTo>
                  <a:lnTo>
                    <a:pt x="1375582" y="901170"/>
                  </a:lnTo>
                  <a:lnTo>
                    <a:pt x="1340230" y="908304"/>
                  </a:lnTo>
                  <a:lnTo>
                    <a:pt x="90804" y="908304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40658" y="4623053"/>
              <a:ext cx="1432560" cy="908685"/>
            </a:xfrm>
            <a:custGeom>
              <a:avLst/>
              <a:gdLst/>
              <a:ahLst/>
              <a:cxnLst/>
              <a:rect l="l" t="t" r="r" b="b"/>
              <a:pathLst>
                <a:path w="1432560" h="908685">
                  <a:moveTo>
                    <a:pt x="1341754" y="0"/>
                  </a:moveTo>
                  <a:lnTo>
                    <a:pt x="90804" y="0"/>
                  </a:lnTo>
                  <a:lnTo>
                    <a:pt x="55453" y="7133"/>
                  </a:lnTo>
                  <a:lnTo>
                    <a:pt x="26590" y="26590"/>
                  </a:lnTo>
                  <a:lnTo>
                    <a:pt x="7133" y="55453"/>
                  </a:lnTo>
                  <a:lnTo>
                    <a:pt x="0" y="90805"/>
                  </a:lnTo>
                  <a:lnTo>
                    <a:pt x="0" y="817499"/>
                  </a:lnTo>
                  <a:lnTo>
                    <a:pt x="7133" y="852850"/>
                  </a:lnTo>
                  <a:lnTo>
                    <a:pt x="26590" y="881713"/>
                  </a:lnTo>
                  <a:lnTo>
                    <a:pt x="55453" y="901170"/>
                  </a:lnTo>
                  <a:lnTo>
                    <a:pt x="90804" y="908304"/>
                  </a:lnTo>
                  <a:lnTo>
                    <a:pt x="1341754" y="908304"/>
                  </a:lnTo>
                  <a:lnTo>
                    <a:pt x="1377106" y="901170"/>
                  </a:lnTo>
                  <a:lnTo>
                    <a:pt x="1405969" y="881713"/>
                  </a:lnTo>
                  <a:lnTo>
                    <a:pt x="1425426" y="852850"/>
                  </a:lnTo>
                  <a:lnTo>
                    <a:pt x="1432559" y="817499"/>
                  </a:lnTo>
                  <a:lnTo>
                    <a:pt x="1432559" y="90805"/>
                  </a:lnTo>
                  <a:lnTo>
                    <a:pt x="1425426" y="55453"/>
                  </a:lnTo>
                  <a:lnTo>
                    <a:pt x="1405969" y="26590"/>
                  </a:lnTo>
                  <a:lnTo>
                    <a:pt x="1377106" y="7133"/>
                  </a:lnTo>
                  <a:lnTo>
                    <a:pt x="13417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40658" y="4623053"/>
              <a:ext cx="1432560" cy="908685"/>
            </a:xfrm>
            <a:custGeom>
              <a:avLst/>
              <a:gdLst/>
              <a:ahLst/>
              <a:cxnLst/>
              <a:rect l="l" t="t" r="r" b="b"/>
              <a:pathLst>
                <a:path w="1432560" h="908685">
                  <a:moveTo>
                    <a:pt x="0" y="90805"/>
                  </a:moveTo>
                  <a:lnTo>
                    <a:pt x="7133" y="55453"/>
                  </a:lnTo>
                  <a:lnTo>
                    <a:pt x="26590" y="26590"/>
                  </a:lnTo>
                  <a:lnTo>
                    <a:pt x="55453" y="7133"/>
                  </a:lnTo>
                  <a:lnTo>
                    <a:pt x="90804" y="0"/>
                  </a:lnTo>
                  <a:lnTo>
                    <a:pt x="1341754" y="0"/>
                  </a:lnTo>
                  <a:lnTo>
                    <a:pt x="1377106" y="7133"/>
                  </a:lnTo>
                  <a:lnTo>
                    <a:pt x="1405969" y="26590"/>
                  </a:lnTo>
                  <a:lnTo>
                    <a:pt x="1425426" y="55453"/>
                  </a:lnTo>
                  <a:lnTo>
                    <a:pt x="1432559" y="90805"/>
                  </a:lnTo>
                  <a:lnTo>
                    <a:pt x="1432559" y="817499"/>
                  </a:lnTo>
                  <a:lnTo>
                    <a:pt x="1425426" y="852850"/>
                  </a:lnTo>
                  <a:lnTo>
                    <a:pt x="1405969" y="881713"/>
                  </a:lnTo>
                  <a:lnTo>
                    <a:pt x="1377106" y="901170"/>
                  </a:lnTo>
                  <a:lnTo>
                    <a:pt x="1341754" y="908304"/>
                  </a:lnTo>
                  <a:lnTo>
                    <a:pt x="90804" y="908304"/>
                  </a:lnTo>
                  <a:lnTo>
                    <a:pt x="55453" y="901170"/>
                  </a:lnTo>
                  <a:lnTo>
                    <a:pt x="26590" y="881713"/>
                  </a:lnTo>
                  <a:lnTo>
                    <a:pt x="7133" y="852850"/>
                  </a:lnTo>
                  <a:lnTo>
                    <a:pt x="0" y="817499"/>
                  </a:lnTo>
                  <a:lnTo>
                    <a:pt x="0" y="90805"/>
                  </a:lnTo>
                  <a:close/>
                </a:path>
              </a:pathLst>
            </a:custGeom>
            <a:ln w="19812">
              <a:solidFill>
                <a:srgbClr val="E23C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886961" y="4831842"/>
            <a:ext cx="1143635" cy="4648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60020">
              <a:lnSpc>
                <a:spcPts val="1660"/>
              </a:lnSpc>
              <a:spcBef>
                <a:spcPts val="270"/>
              </a:spcBef>
            </a:pPr>
            <a:r>
              <a:rPr sz="1500" spc="-190" dirty="0">
                <a:latin typeface="Verdana"/>
                <a:cs typeface="Verdana"/>
              </a:rPr>
              <a:t>F</a:t>
            </a:r>
            <a:r>
              <a:rPr sz="1500" spc="-135" dirty="0">
                <a:latin typeface="Verdana"/>
                <a:cs typeface="Verdana"/>
              </a:rPr>
              <a:t>r</a:t>
            </a:r>
            <a:r>
              <a:rPr sz="1500" spc="80" dirty="0">
                <a:latin typeface="Verdana"/>
                <a:cs typeface="Verdana"/>
              </a:rPr>
              <a:t>ee</a:t>
            </a:r>
            <a:r>
              <a:rPr sz="1500" spc="-130" dirty="0">
                <a:latin typeface="Verdana"/>
                <a:cs typeface="Verdana"/>
              </a:rPr>
              <a:t> </a:t>
            </a:r>
            <a:r>
              <a:rPr sz="1500" spc="-70" dirty="0">
                <a:latin typeface="Verdana"/>
                <a:cs typeface="Verdana"/>
              </a:rPr>
              <a:t>ra</a:t>
            </a:r>
            <a:r>
              <a:rPr sz="1500" spc="-30" dirty="0">
                <a:latin typeface="Verdana"/>
                <a:cs typeface="Verdana"/>
              </a:rPr>
              <a:t>i</a:t>
            </a:r>
            <a:r>
              <a:rPr sz="1500" spc="-25" dirty="0">
                <a:latin typeface="Verdana"/>
                <a:cs typeface="Verdana"/>
              </a:rPr>
              <a:t>n  </a:t>
            </a:r>
            <a:r>
              <a:rPr sz="1500" spc="-165" dirty="0">
                <a:latin typeface="Verdana"/>
                <a:cs typeface="Verdana"/>
              </a:rPr>
              <a:t>(</a:t>
            </a:r>
            <a:r>
              <a:rPr sz="1500" spc="-105" dirty="0">
                <a:latin typeface="Verdana"/>
                <a:cs typeface="Verdana"/>
              </a:rPr>
              <a:t>l</a:t>
            </a:r>
            <a:r>
              <a:rPr sz="1500" spc="-50" dirty="0">
                <a:latin typeface="Verdana"/>
                <a:cs typeface="Verdana"/>
              </a:rPr>
              <a:t>a</a:t>
            </a:r>
            <a:r>
              <a:rPr sz="1500" spc="-35" dirty="0">
                <a:latin typeface="Verdana"/>
                <a:cs typeface="Verdana"/>
              </a:rPr>
              <a:t>s</a:t>
            </a:r>
            <a:r>
              <a:rPr sz="1500" spc="-195" dirty="0">
                <a:latin typeface="Verdana"/>
                <a:cs typeface="Verdana"/>
              </a:rPr>
              <a:t>s</a:t>
            </a:r>
            <a:r>
              <a:rPr sz="1500" spc="-105" dirty="0">
                <a:latin typeface="Verdana"/>
                <a:cs typeface="Verdana"/>
              </a:rPr>
              <a:t>i</a:t>
            </a:r>
            <a:r>
              <a:rPr sz="1500" spc="80" dirty="0">
                <a:latin typeface="Verdana"/>
                <a:cs typeface="Verdana"/>
              </a:rPr>
              <a:t>e</a:t>
            </a:r>
            <a:r>
              <a:rPr sz="1500" spc="-100" dirty="0">
                <a:latin typeface="Verdana"/>
                <a:cs typeface="Verdana"/>
              </a:rPr>
              <a:t> </a:t>
            </a:r>
            <a:r>
              <a:rPr sz="1500" spc="-130" dirty="0">
                <a:latin typeface="Verdana"/>
                <a:cs typeface="Verdana"/>
              </a:rPr>
              <a:t>F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5" dirty="0">
                <a:latin typeface="Verdana"/>
                <a:cs typeface="Verdana"/>
              </a:rPr>
              <a:t>i</a:t>
            </a:r>
            <a:r>
              <a:rPr sz="1500" spc="-185" dirty="0">
                <a:latin typeface="Verdana"/>
                <a:cs typeface="Verdana"/>
              </a:rPr>
              <a:t>r</a:t>
            </a:r>
            <a:r>
              <a:rPr sz="1500" spc="-25" dirty="0">
                <a:latin typeface="Verdana"/>
                <a:cs typeface="Verdana"/>
              </a:rPr>
              <a:t>e)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4408" y="1750567"/>
            <a:ext cx="86455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Times New Roman"/>
                <a:cs typeface="Times New Roman"/>
              </a:rPr>
              <a:t>Also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known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Lewin’s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Leadership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styles.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In  </a:t>
            </a:r>
            <a:r>
              <a:rPr sz="2400" spc="-80" dirty="0">
                <a:latin typeface="Times New Roman"/>
                <a:cs typeface="Times New Roman"/>
              </a:rPr>
              <a:t>1939,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group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researchers </a:t>
            </a:r>
            <a:r>
              <a:rPr sz="2400" spc="-60" dirty="0">
                <a:latin typeface="Times New Roman"/>
                <a:cs typeface="Times New Roman"/>
              </a:rPr>
              <a:t>led </a:t>
            </a:r>
            <a:r>
              <a:rPr sz="2400" spc="-110" dirty="0">
                <a:latin typeface="Times New Roman"/>
                <a:cs typeface="Times New Roman"/>
              </a:rPr>
              <a:t>by </a:t>
            </a:r>
            <a:r>
              <a:rPr sz="2400" spc="-55" dirty="0">
                <a:latin typeface="Times New Roman"/>
                <a:cs typeface="Times New Roman"/>
              </a:rPr>
              <a:t>psychologist </a:t>
            </a:r>
            <a:r>
              <a:rPr sz="2400" spc="15" dirty="0">
                <a:latin typeface="Times New Roman"/>
                <a:cs typeface="Times New Roman"/>
              </a:rPr>
              <a:t>Kurt </a:t>
            </a:r>
            <a:r>
              <a:rPr sz="2400" spc="-80" dirty="0">
                <a:latin typeface="Times New Roman"/>
                <a:cs typeface="Times New Roman"/>
              </a:rPr>
              <a:t>Lewin </a:t>
            </a:r>
            <a:r>
              <a:rPr sz="2400" spc="-35" dirty="0">
                <a:latin typeface="Times New Roman"/>
                <a:cs typeface="Times New Roman"/>
              </a:rPr>
              <a:t>set </a:t>
            </a:r>
            <a:r>
              <a:rPr sz="2400" spc="5" dirty="0">
                <a:latin typeface="Times New Roman"/>
                <a:cs typeface="Times New Roman"/>
              </a:rPr>
              <a:t>out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60" dirty="0">
                <a:latin typeface="Times New Roman"/>
                <a:cs typeface="Times New Roman"/>
              </a:rPr>
              <a:t>identify </a:t>
            </a:r>
            <a:r>
              <a:rPr sz="2400" spc="-30" dirty="0">
                <a:latin typeface="Times New Roman"/>
                <a:cs typeface="Times New Roman"/>
              </a:rPr>
              <a:t>different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styles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leadership.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1035" y="3767327"/>
            <a:ext cx="3902964" cy="30906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465" y="550621"/>
            <a:ext cx="66160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15" dirty="0"/>
              <a:t>Aut</a:t>
            </a:r>
            <a:r>
              <a:rPr sz="3400" spc="10" dirty="0"/>
              <a:t>o</a:t>
            </a:r>
            <a:r>
              <a:rPr sz="3400" spc="40" dirty="0"/>
              <a:t>cratic</a:t>
            </a:r>
            <a:r>
              <a:rPr sz="3400" spc="-245" dirty="0"/>
              <a:t> </a:t>
            </a:r>
            <a:r>
              <a:rPr sz="3400" spc="-135" dirty="0"/>
              <a:t>or</a:t>
            </a:r>
            <a:r>
              <a:rPr sz="3400" spc="-254" dirty="0"/>
              <a:t> </a:t>
            </a:r>
            <a:r>
              <a:rPr sz="3400" spc="-80" dirty="0"/>
              <a:t>authoritaria</a:t>
            </a:r>
            <a:r>
              <a:rPr sz="3400" spc="-100" dirty="0"/>
              <a:t>n</a:t>
            </a:r>
            <a:r>
              <a:rPr sz="3400" spc="-254" dirty="0"/>
              <a:t> </a:t>
            </a:r>
            <a:r>
              <a:rPr sz="3400" spc="-185" dirty="0"/>
              <a:t>style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611225" y="1886203"/>
            <a:ext cx="8101965" cy="26943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8255" indent="-342900" algn="just">
              <a:lnSpc>
                <a:spcPts val="2300"/>
              </a:lnSpc>
              <a:spcBef>
                <a:spcPts val="660"/>
              </a:spcBef>
              <a:buClr>
                <a:srgbClr val="B3116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20" dirty="0">
                <a:latin typeface="Times New Roman"/>
                <a:cs typeface="Times New Roman"/>
              </a:rPr>
              <a:t>Under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autocratic </a:t>
            </a:r>
            <a:r>
              <a:rPr sz="2400" spc="-45" dirty="0">
                <a:latin typeface="Times New Roman"/>
                <a:cs typeface="Times New Roman"/>
              </a:rPr>
              <a:t>leadership </a:t>
            </a:r>
            <a:r>
              <a:rPr sz="2400" spc="-90" dirty="0">
                <a:latin typeface="Times New Roman"/>
                <a:cs typeface="Times New Roman"/>
              </a:rPr>
              <a:t>style, </a:t>
            </a:r>
            <a:r>
              <a:rPr sz="2400" spc="-114" dirty="0">
                <a:solidFill>
                  <a:srgbClr val="A924A4"/>
                </a:solidFill>
                <a:latin typeface="Times New Roman"/>
                <a:cs typeface="Times New Roman"/>
              </a:rPr>
              <a:t>all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decision-making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powers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are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centralized</a:t>
            </a:r>
            <a:r>
              <a:rPr sz="2400" spc="3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 the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leader</a:t>
            </a:r>
            <a:r>
              <a:rPr sz="2400" spc="-70" dirty="0">
                <a:latin typeface="Times New Roman"/>
                <a:cs typeface="Times New Roman"/>
              </a:rPr>
              <a:t>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dictator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leaders.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2310"/>
              </a:lnSpc>
              <a:spcBef>
                <a:spcPts val="994"/>
              </a:spcBef>
              <a:buClr>
                <a:srgbClr val="B3116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55" dirty="0">
                <a:latin typeface="Times New Roman"/>
                <a:cs typeface="Times New Roman"/>
              </a:rPr>
              <a:t>They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A924A4"/>
                </a:solidFill>
                <a:latin typeface="Times New Roman"/>
                <a:cs typeface="Times New Roman"/>
              </a:rPr>
              <a:t>do</a:t>
            </a:r>
            <a:r>
              <a:rPr sz="2400" spc="1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A924A4"/>
                </a:solidFill>
                <a:latin typeface="Times New Roman"/>
                <a:cs typeface="Times New Roman"/>
              </a:rPr>
              <a:t>not</a:t>
            </a:r>
            <a:r>
              <a:rPr sz="2400" spc="3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entertain</a:t>
            </a:r>
            <a:r>
              <a:rPr sz="2400" spc="-2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A924A4"/>
                </a:solidFill>
                <a:latin typeface="Times New Roman"/>
                <a:cs typeface="Times New Roman"/>
              </a:rPr>
              <a:t>any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suggestions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initiatives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from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subordinates.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autocratic</a:t>
            </a:r>
            <a:r>
              <a:rPr sz="2400" spc="-40" dirty="0">
                <a:latin typeface="Times New Roman"/>
                <a:cs typeface="Times New Roman"/>
              </a:rPr>
              <a:t> management </a:t>
            </a:r>
            <a:r>
              <a:rPr sz="2400" spc="-45" dirty="0">
                <a:latin typeface="Times New Roman"/>
                <a:cs typeface="Times New Roman"/>
              </a:rPr>
              <a:t>has </a:t>
            </a:r>
            <a:r>
              <a:rPr sz="2400" spc="-30" dirty="0">
                <a:latin typeface="Times New Roman"/>
                <a:cs typeface="Times New Roman"/>
              </a:rPr>
              <a:t>been </a:t>
            </a:r>
            <a:r>
              <a:rPr sz="2400" spc="-60" dirty="0">
                <a:latin typeface="Times New Roman"/>
                <a:cs typeface="Times New Roman"/>
              </a:rPr>
              <a:t>successful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provides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strong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motivation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manager.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300"/>
              </a:lnSpc>
              <a:spcBef>
                <a:spcPts val="1000"/>
              </a:spcBef>
              <a:buClr>
                <a:srgbClr val="B31166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40" dirty="0">
                <a:latin typeface="Times New Roman"/>
                <a:cs typeface="Times New Roman"/>
              </a:rPr>
              <a:t>It </a:t>
            </a:r>
            <a:r>
              <a:rPr sz="2400" spc="-20" dirty="0">
                <a:latin typeface="Times New Roman"/>
                <a:cs typeface="Times New Roman"/>
              </a:rPr>
              <a:t>permits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quick 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decision-making</a:t>
            </a:r>
            <a:r>
              <a:rPr sz="2400" spc="-60" dirty="0">
                <a:latin typeface="Times New Roman"/>
                <a:cs typeface="Times New Roman"/>
              </a:rPr>
              <a:t>,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75" dirty="0">
                <a:latin typeface="Times New Roman"/>
                <a:cs typeface="Times New Roman"/>
              </a:rPr>
              <a:t>only </a:t>
            </a:r>
            <a:r>
              <a:rPr sz="2400" spc="-10" dirty="0">
                <a:latin typeface="Times New Roman"/>
                <a:cs typeface="Times New Roman"/>
              </a:rPr>
              <a:t>one person </a:t>
            </a:r>
            <a:r>
              <a:rPr sz="2400" spc="-55" dirty="0">
                <a:latin typeface="Times New Roman"/>
                <a:cs typeface="Times New Roman"/>
              </a:rPr>
              <a:t>decides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5" dirty="0">
                <a:latin typeface="Times New Roman"/>
                <a:cs typeface="Times New Roman"/>
              </a:rPr>
              <a:t>whole </a:t>
            </a:r>
            <a:r>
              <a:rPr sz="2400" spc="-15" dirty="0">
                <a:latin typeface="Times New Roman"/>
                <a:cs typeface="Times New Roman"/>
              </a:rPr>
              <a:t>group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5" dirty="0">
                <a:latin typeface="Times New Roman"/>
                <a:cs typeface="Times New Roman"/>
              </a:rPr>
              <a:t>keeps </a:t>
            </a:r>
            <a:r>
              <a:rPr sz="2400" spc="-65" dirty="0">
                <a:latin typeface="Times New Roman"/>
                <a:cs typeface="Times New Roman"/>
              </a:rPr>
              <a:t>each </a:t>
            </a:r>
            <a:r>
              <a:rPr sz="2400" spc="-50" dirty="0">
                <a:latin typeface="Times New Roman"/>
                <a:cs typeface="Times New Roman"/>
              </a:rPr>
              <a:t>decision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60" dirty="0">
                <a:latin typeface="Times New Roman"/>
                <a:cs typeface="Times New Roman"/>
              </a:rPr>
              <a:t>himself </a:t>
            </a:r>
            <a:r>
              <a:rPr sz="2400" spc="-40" dirty="0">
                <a:latin typeface="Times New Roman"/>
                <a:cs typeface="Times New Roman"/>
              </a:rPr>
              <a:t>until </a:t>
            </a:r>
            <a:r>
              <a:rPr sz="2400" spc="-25" dirty="0">
                <a:latin typeface="Times New Roman"/>
                <a:cs typeface="Times New Roman"/>
              </a:rPr>
              <a:t>he </a:t>
            </a:r>
            <a:r>
              <a:rPr sz="2400" spc="-70" dirty="0">
                <a:latin typeface="Times New Roman"/>
                <a:cs typeface="Times New Roman"/>
              </a:rPr>
              <a:t>feels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needed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shared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rest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group.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4792978"/>
            <a:ext cx="3948684" cy="1990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05066" y="4666310"/>
            <a:ext cx="1929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5280" algn="l"/>
              </a:tabLst>
            </a:pP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d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pe</a:t>
            </a:r>
            <a:r>
              <a:rPr sz="2400" spc="-15" dirty="0">
                <a:solidFill>
                  <a:srgbClr val="A924A4"/>
                </a:solidFill>
                <a:latin typeface="Times New Roman"/>
                <a:cs typeface="Times New Roman"/>
              </a:rPr>
              <a:t>n</a:t>
            </a: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d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en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c</a:t>
            </a:r>
            <a:r>
              <a:rPr sz="2400" spc="-200" dirty="0">
                <a:solidFill>
                  <a:srgbClr val="A924A4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	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834" y="4666310"/>
            <a:ext cx="441325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 algn="just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High</a:t>
            </a:r>
            <a:r>
              <a:rPr sz="2400" spc="23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degree</a:t>
            </a:r>
            <a:r>
              <a:rPr sz="2400" spc="78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leader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lr>
                <a:srgbClr val="A924A4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155" dirty="0">
                <a:latin typeface="Times New Roman"/>
                <a:cs typeface="Times New Roman"/>
              </a:rPr>
              <a:t>May </a:t>
            </a:r>
            <a:r>
              <a:rPr sz="2400" spc="-25" dirty="0">
                <a:latin typeface="Times New Roman"/>
                <a:cs typeface="Times New Roman"/>
              </a:rPr>
              <a:t>be </a:t>
            </a:r>
            <a:r>
              <a:rPr sz="2400" spc="-80" dirty="0">
                <a:latin typeface="Times New Roman"/>
                <a:cs typeface="Times New Roman"/>
              </a:rPr>
              <a:t>valuable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30" dirty="0">
                <a:latin typeface="Times New Roman"/>
                <a:cs typeface="Times New Roman"/>
              </a:rPr>
              <a:t>some </a:t>
            </a:r>
            <a:r>
              <a:rPr sz="2400" spc="-60" dirty="0">
                <a:latin typeface="Times New Roman"/>
                <a:cs typeface="Times New Roman"/>
              </a:rPr>
              <a:t>types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business where decisions </a:t>
            </a:r>
            <a:r>
              <a:rPr sz="2400" spc="-35" dirty="0">
                <a:latin typeface="Times New Roman"/>
                <a:cs typeface="Times New Roman"/>
              </a:rPr>
              <a:t>need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0" dirty="0">
                <a:latin typeface="Times New Roman"/>
                <a:cs typeface="Times New Roman"/>
              </a:rPr>
              <a:t>be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made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quickly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decisively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564642"/>
            <a:ext cx="66643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35" dirty="0"/>
              <a:t>Participative</a:t>
            </a:r>
            <a:r>
              <a:rPr sz="3400" spc="-240" dirty="0"/>
              <a:t> </a:t>
            </a:r>
            <a:r>
              <a:rPr sz="3400" spc="-135" dirty="0"/>
              <a:t>or</a:t>
            </a:r>
            <a:r>
              <a:rPr sz="3400" spc="-245" dirty="0"/>
              <a:t> </a:t>
            </a:r>
            <a:r>
              <a:rPr spc="60" dirty="0"/>
              <a:t>democratic</a:t>
            </a:r>
            <a:r>
              <a:rPr spc="-195" dirty="0"/>
              <a:t> </a:t>
            </a:r>
            <a:r>
              <a:rPr sz="3400" spc="-185" dirty="0"/>
              <a:t>style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488391" y="1878838"/>
            <a:ext cx="8441690" cy="284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3090" indent="-342900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democratic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leadership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style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favours</a:t>
            </a: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decision-making</a:t>
            </a:r>
            <a:r>
              <a:rPr sz="2400" spc="-1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A924A4"/>
                </a:solidFill>
                <a:latin typeface="Times New Roman"/>
                <a:cs typeface="Times New Roman"/>
              </a:rPr>
              <a:t>by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A924A4"/>
                </a:solidFill>
                <a:latin typeface="Times New Roman"/>
                <a:cs typeface="Times New Roman"/>
              </a:rPr>
              <a:t>group </a:t>
            </a:r>
            <a:r>
              <a:rPr sz="2400" spc="-75" dirty="0">
                <a:solidFill>
                  <a:srgbClr val="A924A4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55" dirty="0">
                <a:latin typeface="Times New Roman"/>
                <a:cs typeface="Times New Roman"/>
              </a:rPr>
              <a:t>They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win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A924A4"/>
                </a:solidFill>
                <a:latin typeface="Times New Roman"/>
                <a:cs typeface="Times New Roman"/>
              </a:rPr>
              <a:t>cooperation</a:t>
            </a:r>
            <a:r>
              <a:rPr sz="2400" spc="2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their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group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can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motivate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them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80" dirty="0">
                <a:latin typeface="Times New Roman"/>
                <a:cs typeface="Times New Roman"/>
              </a:rPr>
              <a:t>effectively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positively.</a:t>
            </a:r>
            <a:endParaRPr sz="2400">
              <a:latin typeface="Times New Roman"/>
              <a:cs typeface="Times New Roman"/>
            </a:endParaRPr>
          </a:p>
          <a:p>
            <a:pPr marL="355600" marR="53975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decisions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democratic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leader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A924A4"/>
                </a:solidFill>
                <a:latin typeface="Times New Roman"/>
                <a:cs typeface="Times New Roman"/>
              </a:rPr>
              <a:t>not</a:t>
            </a: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unilateral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A924A4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with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 </a:t>
            </a:r>
            <a:r>
              <a:rPr sz="2400" spc="-58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autocrat</a:t>
            </a:r>
            <a:r>
              <a:rPr sz="2400" spc="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because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they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arise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spc="-30" dirty="0">
                <a:latin typeface="Times New Roman"/>
                <a:cs typeface="Times New Roman"/>
              </a:rPr>
              <a:t>consultation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group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members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participation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391" y="5313070"/>
            <a:ext cx="1627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420D9F"/>
                </a:solidFill>
                <a:latin typeface="Times New Roman"/>
                <a:cs typeface="Times New Roman"/>
              </a:rPr>
              <a:t>Consultative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391" y="5807151"/>
            <a:ext cx="137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420D9F"/>
                </a:solidFill>
                <a:latin typeface="Times New Roman"/>
                <a:cs typeface="Times New Roman"/>
              </a:rPr>
              <a:t>Persuasiv</a:t>
            </a:r>
            <a:r>
              <a:rPr sz="2400" spc="-35" dirty="0">
                <a:solidFill>
                  <a:srgbClr val="420D9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7495" y="5184749"/>
            <a:ext cx="6145530" cy="137985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400" spc="-145" dirty="0">
                <a:latin typeface="Times New Roman"/>
                <a:cs typeface="Times New Roman"/>
              </a:rPr>
              <a:t>: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process</a:t>
            </a:r>
            <a:r>
              <a:rPr sz="2400" spc="-5" dirty="0">
                <a:latin typeface="Times New Roman"/>
                <a:cs typeface="Times New Roman"/>
              </a:rPr>
              <a:t> 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consultation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before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decisions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taken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2400" spc="-145" dirty="0">
                <a:latin typeface="Times New Roman"/>
                <a:cs typeface="Times New Roman"/>
              </a:rPr>
              <a:t>: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Leader </a:t>
            </a:r>
            <a:r>
              <a:rPr sz="2400" spc="-60" dirty="0">
                <a:latin typeface="Times New Roman"/>
                <a:cs typeface="Times New Roman"/>
              </a:rPr>
              <a:t>takes </a:t>
            </a:r>
            <a:r>
              <a:rPr sz="2400" spc="-50" dirty="0">
                <a:latin typeface="Times New Roman"/>
                <a:cs typeface="Times New Roman"/>
              </a:rPr>
              <a:t>decision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70" dirty="0">
                <a:latin typeface="Times New Roman"/>
                <a:cs typeface="Times New Roman"/>
              </a:rPr>
              <a:t>seeks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40" dirty="0">
                <a:latin typeface="Times New Roman"/>
                <a:cs typeface="Times New Roman"/>
              </a:rPr>
              <a:t>persuade </a:t>
            </a:r>
            <a:r>
              <a:rPr sz="2400" spc="-15" dirty="0">
                <a:latin typeface="Times New Roman"/>
                <a:cs typeface="Times New Roman"/>
              </a:rPr>
              <a:t>others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decision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correct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575309"/>
            <a:ext cx="6499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4" dirty="0"/>
              <a:t>Laissez</a:t>
            </a:r>
            <a:r>
              <a:rPr sz="3600" spc="-260" dirty="0"/>
              <a:t> </a:t>
            </a:r>
            <a:r>
              <a:rPr sz="3600" spc="-490" dirty="0"/>
              <a:t>–</a:t>
            </a:r>
            <a:r>
              <a:rPr sz="3600" spc="-114" dirty="0"/>
              <a:t>Faire</a:t>
            </a:r>
            <a:r>
              <a:rPr sz="3600" spc="-260" dirty="0"/>
              <a:t> </a:t>
            </a:r>
            <a:r>
              <a:rPr sz="3600" spc="-145" dirty="0"/>
              <a:t>or</a:t>
            </a:r>
            <a:r>
              <a:rPr sz="3600" spc="-260" dirty="0"/>
              <a:t> </a:t>
            </a:r>
            <a:r>
              <a:rPr sz="3600" spc="-50" dirty="0"/>
              <a:t>free</a:t>
            </a:r>
            <a:r>
              <a:rPr sz="3600" spc="-270" dirty="0"/>
              <a:t> </a:t>
            </a:r>
            <a:r>
              <a:rPr sz="3600" spc="-465" dirty="0"/>
              <a:t>r</a:t>
            </a:r>
            <a:r>
              <a:rPr sz="3600" spc="-55" dirty="0"/>
              <a:t>ein</a:t>
            </a:r>
            <a:r>
              <a:rPr sz="3600" spc="-250" dirty="0"/>
              <a:t> </a:t>
            </a:r>
            <a:r>
              <a:rPr sz="3600" spc="-195" dirty="0"/>
              <a:t>style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20116" y="1927352"/>
            <a:ext cx="8277225" cy="4319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20345" indent="-342900">
              <a:lnSpc>
                <a:spcPts val="2590"/>
              </a:lnSpc>
              <a:spcBef>
                <a:spcPts val="425"/>
              </a:spcBef>
              <a:buClr>
                <a:srgbClr val="B31166"/>
              </a:buClr>
              <a:buSzPct val="79166"/>
              <a:buFont typeface="Courier New"/>
              <a:buChar char="o"/>
              <a:tabLst>
                <a:tab pos="355600" algn="l"/>
              </a:tabLst>
            </a:pP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free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rein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leader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does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not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lead,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leaves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group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entirely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itself</a:t>
            </a:r>
            <a:r>
              <a:rPr sz="240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such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leader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allows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maximum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freedom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subordinates,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i.e.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they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given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free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hand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deciding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their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own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policies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methods.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B31166"/>
              </a:buClr>
              <a:buSzPct val="79166"/>
              <a:buFont typeface="Courier New"/>
              <a:buChar char="o"/>
              <a:tabLst>
                <a:tab pos="355600" algn="l"/>
              </a:tabLst>
            </a:pP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useful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businesses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where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creative</a:t>
            </a:r>
            <a:r>
              <a:rPr sz="2400" spc="2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ideas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important</a:t>
            </a:r>
            <a:endParaRPr sz="2400">
              <a:latin typeface="Times New Roman"/>
              <a:cs typeface="Times New Roman"/>
            </a:endParaRPr>
          </a:p>
          <a:p>
            <a:pPr marL="355600" marR="739775" indent="-342900">
              <a:lnSpc>
                <a:spcPts val="2590"/>
              </a:lnSpc>
              <a:spcBef>
                <a:spcPts val="1045"/>
              </a:spcBef>
              <a:buClr>
                <a:srgbClr val="B31166"/>
              </a:buClr>
              <a:buSzPct val="79166"/>
              <a:buFont typeface="Courier New"/>
              <a:buChar char="o"/>
              <a:tabLst>
                <a:tab pos="355600" algn="l"/>
              </a:tabLst>
            </a:pP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highly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motivational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people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have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control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over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their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working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life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675"/>
              </a:spcBef>
              <a:buClr>
                <a:srgbClr val="B31166"/>
              </a:buClr>
              <a:buSzPct val="79166"/>
              <a:buFont typeface="Courier New"/>
              <a:buChar char="o"/>
              <a:tabLst>
                <a:tab pos="355600" algn="l"/>
              </a:tabLst>
            </a:pP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Can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coordination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decision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making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time-consuming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lacking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overall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direction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B31166"/>
              </a:buClr>
              <a:buSzPct val="79166"/>
              <a:buFont typeface="Courier New"/>
              <a:buChar char="o"/>
              <a:tabLst>
                <a:tab pos="355600" algn="l"/>
              </a:tabLst>
            </a:pP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Relies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good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team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work.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B31166"/>
              </a:buClr>
              <a:buSzPct val="79166"/>
              <a:buFont typeface="Courier New"/>
              <a:buChar char="o"/>
              <a:tabLst>
                <a:tab pos="355600" algn="l"/>
              </a:tabLst>
            </a:pP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Relies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good</a:t>
            </a: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interpersonal</a:t>
            </a:r>
            <a:r>
              <a:rPr sz="2400" spc="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relations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394" rIns="0" bIns="0" rtlCol="0">
            <a:spAutoFit/>
          </a:bodyPr>
          <a:lstStyle/>
          <a:p>
            <a:pPr marL="2426970" marR="5080" indent="-2105025">
              <a:lnSpc>
                <a:spcPct val="100000"/>
              </a:lnSpc>
              <a:spcBef>
                <a:spcPts val="100"/>
              </a:spcBef>
            </a:pPr>
            <a:r>
              <a:rPr spc="-350" dirty="0"/>
              <a:t>2</a:t>
            </a:r>
            <a:r>
              <a:rPr spc="-195" dirty="0"/>
              <a:t>.</a:t>
            </a:r>
            <a:r>
              <a:rPr spc="-240" dirty="0"/>
              <a:t> </a:t>
            </a:r>
            <a:r>
              <a:rPr spc="-35" dirty="0"/>
              <a:t>Base</a:t>
            </a:r>
            <a:r>
              <a:rPr spc="-30" dirty="0"/>
              <a:t>d</a:t>
            </a:r>
            <a:r>
              <a:rPr spc="-254" dirty="0"/>
              <a:t> </a:t>
            </a:r>
            <a:r>
              <a:rPr spc="40" dirty="0"/>
              <a:t>on</a:t>
            </a:r>
            <a:r>
              <a:rPr spc="-240" dirty="0"/>
              <a:t> </a:t>
            </a:r>
            <a:r>
              <a:rPr spc="-200" dirty="0"/>
              <a:t>t</a:t>
            </a:r>
            <a:r>
              <a:rPr spc="-150" dirty="0"/>
              <a:t>as</a:t>
            </a:r>
            <a:r>
              <a:rPr spc="-155" dirty="0"/>
              <a:t>k</a:t>
            </a:r>
            <a:r>
              <a:rPr spc="-240" dirty="0"/>
              <a:t> </a:t>
            </a:r>
            <a:r>
              <a:rPr spc="-220" dirty="0"/>
              <a:t>versu</a:t>
            </a:r>
            <a:r>
              <a:rPr spc="-204" dirty="0"/>
              <a:t>s</a:t>
            </a:r>
            <a:r>
              <a:rPr spc="-254" dirty="0"/>
              <a:t> </a:t>
            </a:r>
            <a:r>
              <a:rPr spc="90" dirty="0"/>
              <a:t>people  </a:t>
            </a:r>
            <a:r>
              <a:rPr spc="-145" dirty="0"/>
              <a:t>Emphasis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27</a:t>
            </a:r>
            <a:endParaRPr sz="2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81100" y="2270125"/>
          <a:ext cx="7704454" cy="3612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204"/>
                <a:gridCol w="4032250"/>
              </a:tblGrid>
              <a:tr h="1920239">
                <a:tc>
                  <a:txBody>
                    <a:bodyPr/>
                    <a:lstStyle/>
                    <a:p>
                      <a:pPr marL="372745" marR="365125" algn="ctr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2815590" algn="l"/>
                        </a:tabLst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24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ela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	a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nd 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low-task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77470" algn="ctr">
                        <a:lnSpc>
                          <a:spcPct val="100000"/>
                        </a:lnSpc>
                      </a:pPr>
                      <a:r>
                        <a:rPr sz="24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supporting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style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31166"/>
                    </a:solidFill>
                  </a:tcPr>
                </a:tc>
                <a:tc>
                  <a:txBody>
                    <a:bodyPr/>
                    <a:lstStyle/>
                    <a:p>
                      <a:pPr marL="761365" marR="7518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task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24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high </a:t>
                      </a:r>
                      <a:r>
                        <a:rPr sz="2400" b="1" spc="-5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relationship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4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participative 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style]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31166"/>
                    </a:solidFill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marL="1144270" marR="777875" indent="-3568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Low-task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90" dirty="0">
                          <a:latin typeface="Times New Roman"/>
                          <a:cs typeface="Times New Roman"/>
                        </a:rPr>
                        <a:t>low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relationship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96075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[ f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rei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]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D2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task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90" dirty="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relationship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0560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[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ocra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]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CCD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01241" y="5874207"/>
            <a:ext cx="497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0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0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2373" y="5874207"/>
            <a:ext cx="594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90" dirty="0">
                <a:solidFill>
                  <a:srgbClr val="00AF50"/>
                </a:solidFill>
                <a:latin typeface="Times New Roman"/>
                <a:cs typeface="Times New Roman"/>
              </a:rPr>
              <a:t>Hi</a:t>
            </a:r>
            <a:r>
              <a:rPr sz="2000" b="1" spc="75" dirty="0">
                <a:solidFill>
                  <a:srgbClr val="00AF50"/>
                </a:solidFill>
                <a:latin typeface="Times New Roman"/>
                <a:cs typeface="Times New Roman"/>
              </a:rPr>
              <a:t>g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306" y="5444805"/>
            <a:ext cx="312420" cy="497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30"/>
              </a:lnSpc>
            </a:pP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</a:t>
            </a:r>
            <a:r>
              <a:rPr sz="20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w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306" y="2274294"/>
            <a:ext cx="312420" cy="594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30"/>
              </a:lnSpc>
            </a:pP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20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g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1728" y="6274104"/>
            <a:ext cx="26803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65" dirty="0">
                <a:latin typeface="Times New Roman"/>
                <a:cs typeface="Times New Roman"/>
              </a:rPr>
              <a:t>Task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25" dirty="0">
                <a:latin typeface="Times New Roman"/>
                <a:cs typeface="Times New Roman"/>
              </a:rPr>
              <a:t>Emphasis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879" y="2466450"/>
            <a:ext cx="483234" cy="3020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200" b="1" spc="15" dirty="0">
                <a:latin typeface="Times New Roman"/>
                <a:cs typeface="Times New Roman"/>
              </a:rPr>
              <a:t>People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25" dirty="0">
                <a:latin typeface="Times New Roman"/>
                <a:cs typeface="Times New Roman"/>
              </a:rPr>
              <a:t>Emphasis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51916" y="2948939"/>
            <a:ext cx="7143115" cy="3270885"/>
            <a:chOff x="851916" y="2948939"/>
            <a:chExt cx="7143115" cy="3270885"/>
          </a:xfrm>
        </p:grpSpPr>
        <p:sp>
          <p:nvSpPr>
            <p:cNvPr id="12" name="object 12"/>
            <p:cNvSpPr/>
            <p:nvPr/>
          </p:nvSpPr>
          <p:spPr>
            <a:xfrm>
              <a:off x="1870710" y="5974841"/>
              <a:ext cx="6114415" cy="234950"/>
            </a:xfrm>
            <a:custGeom>
              <a:avLst/>
              <a:gdLst/>
              <a:ahLst/>
              <a:cxnLst/>
              <a:rect l="l" t="t" r="r" b="b"/>
              <a:pathLst>
                <a:path w="6114415" h="234950">
                  <a:moveTo>
                    <a:pt x="5996940" y="0"/>
                  </a:moveTo>
                  <a:lnTo>
                    <a:pt x="5996940" y="58674"/>
                  </a:lnTo>
                  <a:lnTo>
                    <a:pt x="0" y="58674"/>
                  </a:lnTo>
                  <a:lnTo>
                    <a:pt x="0" y="176022"/>
                  </a:lnTo>
                  <a:lnTo>
                    <a:pt x="5996940" y="176022"/>
                  </a:lnTo>
                  <a:lnTo>
                    <a:pt x="5996940" y="234696"/>
                  </a:lnTo>
                  <a:lnTo>
                    <a:pt x="6114288" y="117348"/>
                  </a:lnTo>
                  <a:lnTo>
                    <a:pt x="599694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0710" y="5974841"/>
              <a:ext cx="6114415" cy="234950"/>
            </a:xfrm>
            <a:custGeom>
              <a:avLst/>
              <a:gdLst/>
              <a:ahLst/>
              <a:cxnLst/>
              <a:rect l="l" t="t" r="r" b="b"/>
              <a:pathLst>
                <a:path w="6114415" h="234950">
                  <a:moveTo>
                    <a:pt x="0" y="58674"/>
                  </a:moveTo>
                  <a:lnTo>
                    <a:pt x="5996940" y="58674"/>
                  </a:lnTo>
                  <a:lnTo>
                    <a:pt x="5996940" y="0"/>
                  </a:lnTo>
                  <a:lnTo>
                    <a:pt x="6114288" y="117348"/>
                  </a:lnTo>
                  <a:lnTo>
                    <a:pt x="5996940" y="234696"/>
                  </a:lnTo>
                  <a:lnTo>
                    <a:pt x="5996940" y="176022"/>
                  </a:lnTo>
                  <a:lnTo>
                    <a:pt x="0" y="176022"/>
                  </a:lnTo>
                  <a:lnTo>
                    <a:pt x="0" y="58674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822" y="2958845"/>
              <a:ext cx="230504" cy="2418715"/>
            </a:xfrm>
            <a:custGeom>
              <a:avLst/>
              <a:gdLst/>
              <a:ahLst/>
              <a:cxnLst/>
              <a:rect l="l" t="t" r="r" b="b"/>
              <a:pathLst>
                <a:path w="230505" h="2418715">
                  <a:moveTo>
                    <a:pt x="115062" y="0"/>
                  </a:moveTo>
                  <a:lnTo>
                    <a:pt x="0" y="115062"/>
                  </a:lnTo>
                  <a:lnTo>
                    <a:pt x="57531" y="115062"/>
                  </a:lnTo>
                  <a:lnTo>
                    <a:pt x="57531" y="2418588"/>
                  </a:lnTo>
                  <a:lnTo>
                    <a:pt x="172593" y="2418588"/>
                  </a:lnTo>
                  <a:lnTo>
                    <a:pt x="172593" y="115062"/>
                  </a:lnTo>
                  <a:lnTo>
                    <a:pt x="230124" y="115062"/>
                  </a:lnTo>
                  <a:lnTo>
                    <a:pt x="115062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1822" y="2958845"/>
              <a:ext cx="230504" cy="2418715"/>
            </a:xfrm>
            <a:custGeom>
              <a:avLst/>
              <a:gdLst/>
              <a:ahLst/>
              <a:cxnLst/>
              <a:rect l="l" t="t" r="r" b="b"/>
              <a:pathLst>
                <a:path w="230505" h="2418715">
                  <a:moveTo>
                    <a:pt x="57531" y="2418588"/>
                  </a:moveTo>
                  <a:lnTo>
                    <a:pt x="57531" y="115062"/>
                  </a:lnTo>
                  <a:lnTo>
                    <a:pt x="0" y="115062"/>
                  </a:lnTo>
                  <a:lnTo>
                    <a:pt x="115062" y="0"/>
                  </a:lnTo>
                  <a:lnTo>
                    <a:pt x="230124" y="115062"/>
                  </a:lnTo>
                  <a:lnTo>
                    <a:pt x="172593" y="115062"/>
                  </a:lnTo>
                  <a:lnTo>
                    <a:pt x="172593" y="2418588"/>
                  </a:lnTo>
                  <a:lnTo>
                    <a:pt x="57531" y="2418588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7738" y="341757"/>
            <a:ext cx="54140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0145" marR="5080" indent="-1148080">
              <a:lnSpc>
                <a:spcPct val="100000"/>
              </a:lnSpc>
              <a:spcBef>
                <a:spcPts val="100"/>
              </a:spcBef>
            </a:pPr>
            <a:r>
              <a:rPr sz="3600" spc="-395" dirty="0"/>
              <a:t>3</a:t>
            </a:r>
            <a:r>
              <a:rPr sz="3600" spc="-225" dirty="0"/>
              <a:t>.</a:t>
            </a:r>
            <a:r>
              <a:rPr sz="3600" spc="-270" dirty="0"/>
              <a:t> </a:t>
            </a:r>
            <a:r>
              <a:rPr sz="3600" spc="-40" dirty="0"/>
              <a:t>Base</a:t>
            </a:r>
            <a:r>
              <a:rPr sz="3600" spc="-35" dirty="0"/>
              <a:t>d</a:t>
            </a:r>
            <a:r>
              <a:rPr sz="3600" spc="-270" dirty="0"/>
              <a:t> </a:t>
            </a:r>
            <a:r>
              <a:rPr sz="3600" spc="40" dirty="0"/>
              <a:t>on</a:t>
            </a:r>
            <a:r>
              <a:rPr sz="3600" spc="-250" dirty="0"/>
              <a:t> </a:t>
            </a:r>
            <a:r>
              <a:rPr sz="3600" spc="-190" dirty="0"/>
              <a:t>ass</a:t>
            </a:r>
            <a:r>
              <a:rPr sz="3600" spc="-225" dirty="0"/>
              <a:t>u</a:t>
            </a:r>
            <a:r>
              <a:rPr sz="3600" spc="-100" dirty="0"/>
              <a:t>mptions  </a:t>
            </a:r>
            <a:r>
              <a:rPr sz="3600" spc="70" dirty="0"/>
              <a:t>about</a:t>
            </a:r>
            <a:r>
              <a:rPr sz="3600" spc="-280" dirty="0"/>
              <a:t> </a:t>
            </a:r>
            <a:r>
              <a:rPr sz="3600" spc="120" dirty="0"/>
              <a:t>people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59" y="2333244"/>
            <a:ext cx="8010144" cy="42123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856" y="588340"/>
            <a:ext cx="73221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10" dirty="0"/>
              <a:t>4.</a:t>
            </a:r>
            <a:r>
              <a:rPr sz="3600" spc="-200" dirty="0"/>
              <a:t>Likert’</a:t>
            </a:r>
            <a:r>
              <a:rPr sz="3600" spc="-225" dirty="0"/>
              <a:t>s</a:t>
            </a:r>
            <a:r>
              <a:rPr sz="3600" spc="-254" dirty="0"/>
              <a:t> </a:t>
            </a:r>
            <a:r>
              <a:rPr sz="3600" spc="-15" dirty="0"/>
              <a:t>fo</a:t>
            </a:r>
            <a:r>
              <a:rPr sz="3600" spc="-40" dirty="0"/>
              <a:t>u</a:t>
            </a:r>
            <a:r>
              <a:rPr sz="3600" spc="-455" dirty="0"/>
              <a:t>r</a:t>
            </a:r>
            <a:r>
              <a:rPr sz="3600" spc="-254" dirty="0"/>
              <a:t> </a:t>
            </a:r>
            <a:r>
              <a:rPr sz="3600" spc="-195" dirty="0"/>
              <a:t>syste</a:t>
            </a:r>
            <a:r>
              <a:rPr sz="3600" spc="-350" dirty="0"/>
              <a:t>m</a:t>
            </a:r>
            <a:r>
              <a:rPr sz="3600" spc="-285" dirty="0"/>
              <a:t> </a:t>
            </a:r>
            <a:r>
              <a:rPr sz="3600" spc="245" dirty="0"/>
              <a:t>a</a:t>
            </a:r>
            <a:r>
              <a:rPr sz="3600" spc="270" dirty="0"/>
              <a:t>p</a:t>
            </a:r>
            <a:r>
              <a:rPr sz="3600" spc="135" dirty="0"/>
              <a:t>proa</a:t>
            </a:r>
            <a:r>
              <a:rPr sz="3600" spc="110" dirty="0"/>
              <a:t>c</a:t>
            </a:r>
            <a:r>
              <a:rPr sz="3600" spc="155" dirty="0"/>
              <a:t>h</a:t>
            </a:r>
            <a:r>
              <a:rPr sz="4200" spc="-359" baseline="18849" dirty="0"/>
              <a:t>29</a:t>
            </a:r>
            <a:endParaRPr sz="4200" baseline="18849"/>
          </a:p>
        </p:txBody>
      </p:sp>
      <p:grpSp>
        <p:nvGrpSpPr>
          <p:cNvPr id="3" name="object 3"/>
          <p:cNvGrpSpPr/>
          <p:nvPr/>
        </p:nvGrpSpPr>
        <p:grpSpPr>
          <a:xfrm>
            <a:off x="554736" y="1828800"/>
            <a:ext cx="4965700" cy="4965700"/>
            <a:chOff x="554736" y="1828800"/>
            <a:chExt cx="4965700" cy="4965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6" y="1828800"/>
              <a:ext cx="4965192" cy="49651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4360" y="1842516"/>
              <a:ext cx="4886325" cy="4886325"/>
            </a:xfrm>
            <a:custGeom>
              <a:avLst/>
              <a:gdLst/>
              <a:ahLst/>
              <a:cxnLst/>
              <a:rect l="l" t="t" r="r" b="b"/>
              <a:pathLst>
                <a:path w="4886325" h="4886325">
                  <a:moveTo>
                    <a:pt x="2442972" y="0"/>
                  </a:moveTo>
                  <a:lnTo>
                    <a:pt x="2247519" y="244348"/>
                  </a:lnTo>
                  <a:lnTo>
                    <a:pt x="2394077" y="244348"/>
                  </a:lnTo>
                  <a:lnTo>
                    <a:pt x="2394077" y="2394077"/>
                  </a:lnTo>
                  <a:lnTo>
                    <a:pt x="244297" y="2394077"/>
                  </a:lnTo>
                  <a:lnTo>
                    <a:pt x="244297" y="2247519"/>
                  </a:lnTo>
                  <a:lnTo>
                    <a:pt x="0" y="2442972"/>
                  </a:lnTo>
                  <a:lnTo>
                    <a:pt x="244297" y="2638425"/>
                  </a:lnTo>
                  <a:lnTo>
                    <a:pt x="244297" y="2491867"/>
                  </a:lnTo>
                  <a:lnTo>
                    <a:pt x="2394077" y="2491867"/>
                  </a:lnTo>
                  <a:lnTo>
                    <a:pt x="2394077" y="4641646"/>
                  </a:lnTo>
                  <a:lnTo>
                    <a:pt x="2247519" y="4641646"/>
                  </a:lnTo>
                  <a:lnTo>
                    <a:pt x="2442972" y="4885944"/>
                  </a:lnTo>
                  <a:lnTo>
                    <a:pt x="2638425" y="4641646"/>
                  </a:lnTo>
                  <a:lnTo>
                    <a:pt x="2491866" y="4641646"/>
                  </a:lnTo>
                  <a:lnTo>
                    <a:pt x="2491866" y="2491867"/>
                  </a:lnTo>
                  <a:lnTo>
                    <a:pt x="4641595" y="2491867"/>
                  </a:lnTo>
                  <a:lnTo>
                    <a:pt x="4641595" y="2638425"/>
                  </a:lnTo>
                  <a:lnTo>
                    <a:pt x="4885944" y="2442972"/>
                  </a:lnTo>
                  <a:lnTo>
                    <a:pt x="4641595" y="2247519"/>
                  </a:lnTo>
                  <a:lnTo>
                    <a:pt x="4641595" y="2394077"/>
                  </a:lnTo>
                  <a:lnTo>
                    <a:pt x="2491866" y="2394077"/>
                  </a:lnTo>
                  <a:lnTo>
                    <a:pt x="2491866" y="244348"/>
                  </a:lnTo>
                  <a:lnTo>
                    <a:pt x="2638425" y="244348"/>
                  </a:lnTo>
                  <a:lnTo>
                    <a:pt x="2442972" y="0"/>
                  </a:lnTo>
                  <a:close/>
                </a:path>
              </a:pathLst>
            </a:custGeom>
            <a:solidFill>
              <a:srgbClr val="F4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5" y="2130552"/>
              <a:ext cx="2087879" cy="20894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45819" y="2705836"/>
            <a:ext cx="1285875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17000"/>
              </a:lnSpc>
              <a:spcBef>
                <a:spcPts val="100"/>
              </a:spcBef>
            </a:pP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Benevolent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au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horita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ian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0964" y="2130551"/>
            <a:ext cx="2087880" cy="20894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59302" y="2935605"/>
            <a:ext cx="1249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Consultative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4296" y="4427220"/>
            <a:ext cx="2087879" cy="208940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45819" y="5104003"/>
            <a:ext cx="1285875" cy="5873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34925">
              <a:lnSpc>
                <a:spcPts val="2020"/>
              </a:lnSpc>
              <a:spcBef>
                <a:spcPts val="484"/>
              </a:spcBef>
            </a:pP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Exploitative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au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horita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ian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0964" y="4427220"/>
            <a:ext cx="2087880" cy="20894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566921" y="5232653"/>
            <a:ext cx="1235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Participative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0615" y="2039112"/>
            <a:ext cx="3322320" cy="359359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489572" y="5639206"/>
            <a:ext cx="182181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70176D"/>
                </a:solidFill>
                <a:latin typeface="Times New Roman"/>
                <a:cs typeface="Times New Roman"/>
              </a:rPr>
              <a:t>Rensis</a:t>
            </a:r>
            <a:r>
              <a:rPr sz="2800" spc="-5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70176D"/>
                </a:solidFill>
                <a:latin typeface="Times New Roman"/>
                <a:cs typeface="Times New Roman"/>
              </a:rPr>
              <a:t>Likert </a:t>
            </a:r>
            <a:r>
              <a:rPr sz="2800" spc="-68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70176D"/>
                </a:solidFill>
                <a:latin typeface="Times New Roman"/>
                <a:cs typeface="Times New Roman"/>
              </a:rPr>
              <a:t>1903</a:t>
            </a:r>
            <a:r>
              <a:rPr sz="2800" spc="-1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70176D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70176D"/>
                </a:solidFill>
                <a:latin typeface="Times New Roman"/>
                <a:cs typeface="Times New Roman"/>
              </a:rPr>
              <a:t>1981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7429" y="47371"/>
            <a:ext cx="4547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Contents</a:t>
            </a:r>
            <a:r>
              <a:rPr sz="2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28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Presentation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2826" y="1598117"/>
            <a:ext cx="5674360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Leadership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-Meaning</a:t>
            </a:r>
            <a:r>
              <a:rPr sz="28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And</a:t>
            </a:r>
            <a:r>
              <a:rPr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Definition</a:t>
            </a:r>
            <a:endParaRPr sz="2800">
              <a:latin typeface="Times New Roman"/>
              <a:cs typeface="Times New Roman"/>
            </a:endParaRPr>
          </a:p>
          <a:p>
            <a:pPr marL="1490980" marR="561340" indent="-915035">
              <a:lnSpc>
                <a:spcPct val="200100"/>
              </a:lnSpc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Leadership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And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Management </a:t>
            </a:r>
            <a:r>
              <a:rPr sz="2800" b="1" spc="-6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Leadership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Styles</a:t>
            </a:r>
            <a:endParaRPr sz="2800">
              <a:latin typeface="Times New Roman"/>
              <a:cs typeface="Times New Roman"/>
            </a:endParaRPr>
          </a:p>
          <a:p>
            <a:pPr marL="12700" marR="5080" indent="1019810">
              <a:lnSpc>
                <a:spcPts val="6720"/>
              </a:lnSpc>
              <a:spcBef>
                <a:spcPts val="585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Theories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Of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Leadership 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Emerging</a:t>
            </a:r>
            <a:r>
              <a:rPr sz="28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Approaches</a:t>
            </a:r>
            <a:r>
              <a:rPr sz="2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To</a:t>
            </a:r>
            <a:r>
              <a:rPr sz="28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Leadership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675" y="1725244"/>
            <a:ext cx="8441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b="1" spc="-25" dirty="0">
                <a:solidFill>
                  <a:srgbClr val="B31166"/>
                </a:solidFill>
                <a:latin typeface="Times New Roman"/>
                <a:cs typeface="Times New Roman"/>
              </a:rPr>
              <a:t>System</a:t>
            </a:r>
            <a:r>
              <a:rPr sz="2800" b="1" spc="10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295" dirty="0">
                <a:solidFill>
                  <a:srgbClr val="B31166"/>
                </a:solidFill>
                <a:latin typeface="Times New Roman"/>
                <a:cs typeface="Times New Roman"/>
              </a:rPr>
              <a:t>1</a:t>
            </a:r>
            <a:r>
              <a:rPr sz="2800" b="1" spc="9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B31166"/>
                </a:solidFill>
                <a:latin typeface="Times New Roman"/>
                <a:cs typeface="Times New Roman"/>
              </a:rPr>
              <a:t>-</a:t>
            </a:r>
            <a:r>
              <a:rPr sz="2800" b="1" spc="11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B31166"/>
                </a:solidFill>
                <a:latin typeface="Times New Roman"/>
                <a:cs typeface="Times New Roman"/>
              </a:rPr>
              <a:t>Exploitative</a:t>
            </a:r>
            <a:r>
              <a:rPr sz="2800" b="1" spc="10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B31166"/>
                </a:solidFill>
                <a:latin typeface="Times New Roman"/>
                <a:cs typeface="Times New Roman"/>
              </a:rPr>
              <a:t>Authoritative</a:t>
            </a:r>
            <a:r>
              <a:rPr sz="24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Responsibility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lies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675" y="2155697"/>
            <a:ext cx="8442960" cy="460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hands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 the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people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at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upper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echelons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 the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hierarchy.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superior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has </a:t>
            </a:r>
            <a:r>
              <a:rPr sz="2400" spc="20" dirty="0">
                <a:solidFill>
                  <a:srgbClr val="A924A4"/>
                </a:solidFill>
                <a:latin typeface="Times New Roman"/>
                <a:cs typeface="Times New Roman"/>
              </a:rPr>
              <a:t>no </a:t>
            </a:r>
            <a:r>
              <a:rPr sz="2400" spc="10" dirty="0">
                <a:solidFill>
                  <a:srgbClr val="A924A4"/>
                </a:solidFill>
                <a:latin typeface="Times New Roman"/>
                <a:cs typeface="Times New Roman"/>
              </a:rPr>
              <a:t>trust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and 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confidence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in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subordinates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decisions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are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imposed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A924A4"/>
                </a:solidFill>
                <a:latin typeface="Times New Roman"/>
                <a:cs typeface="Times New Roman"/>
              </a:rPr>
              <a:t>on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subordinates</a:t>
            </a:r>
            <a:r>
              <a:rPr sz="2400" u="heavy" spc="-30" dirty="0">
                <a:solidFill>
                  <a:srgbClr val="A924A4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they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A924A4"/>
                </a:solidFill>
                <a:latin typeface="Times New Roman"/>
                <a:cs typeface="Times New Roman"/>
              </a:rPr>
              <a:t>do </a:t>
            </a:r>
            <a:r>
              <a:rPr sz="2400" spc="20" dirty="0">
                <a:solidFill>
                  <a:srgbClr val="A924A4"/>
                </a:solidFill>
                <a:latin typeface="Times New Roman"/>
                <a:cs typeface="Times New Roman"/>
              </a:rPr>
              <a:t>not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feel</a:t>
            </a:r>
            <a:r>
              <a:rPr sz="2400" spc="-6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free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 at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A924A4"/>
                </a:solidFill>
                <a:latin typeface="Times New Roman"/>
                <a:cs typeface="Times New Roman"/>
              </a:rPr>
              <a:t>all</a:t>
            </a:r>
            <a:r>
              <a:rPr sz="2400" spc="-1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A924A4"/>
                </a:solidFill>
                <a:latin typeface="Times New Roman"/>
                <a:cs typeface="Times New Roman"/>
              </a:rPr>
              <a:t>to </a:t>
            </a:r>
            <a:r>
              <a:rPr sz="2400" spc="2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discuss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things </a:t>
            </a:r>
            <a:r>
              <a:rPr sz="2400" spc="-15" dirty="0">
                <a:solidFill>
                  <a:srgbClr val="A924A4"/>
                </a:solidFill>
                <a:latin typeface="Times New Roman"/>
                <a:cs typeface="Times New Roman"/>
              </a:rPr>
              <a:t>about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job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with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their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superior</a:t>
            </a:r>
            <a:r>
              <a:rPr sz="2400" u="heavy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teamwork 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communication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very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little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motivation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threats.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200"/>
              </a:lnSpc>
              <a:spcBef>
                <a:spcPts val="960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 </a:t>
            </a:r>
            <a:r>
              <a:rPr sz="2800" b="1" spc="-25" dirty="0">
                <a:solidFill>
                  <a:srgbClr val="B31166"/>
                </a:solidFill>
                <a:latin typeface="Times New Roman"/>
                <a:cs typeface="Times New Roman"/>
              </a:rPr>
              <a:t>System</a:t>
            </a:r>
            <a:r>
              <a:rPr sz="2800" b="1" spc="-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B31166"/>
                </a:solidFill>
                <a:latin typeface="Times New Roman"/>
                <a:cs typeface="Times New Roman"/>
              </a:rPr>
              <a:t>2</a:t>
            </a:r>
            <a:r>
              <a:rPr sz="2800" b="1" spc="5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B31166"/>
                </a:solidFill>
                <a:latin typeface="Times New Roman"/>
                <a:cs typeface="Times New Roman"/>
              </a:rPr>
              <a:t>-</a:t>
            </a:r>
            <a:r>
              <a:rPr sz="2800" b="1" spc="70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B31166"/>
                </a:solidFill>
                <a:latin typeface="Times New Roman"/>
                <a:cs typeface="Times New Roman"/>
              </a:rPr>
              <a:t>Benevolent</a:t>
            </a:r>
            <a:r>
              <a:rPr sz="2800" b="1" spc="69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B31166"/>
                </a:solidFill>
                <a:latin typeface="Times New Roman"/>
                <a:cs typeface="Times New Roman"/>
              </a:rPr>
              <a:t>Authoritative: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responsibility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lies</a:t>
            </a:r>
            <a:r>
              <a:rPr sz="2400" spc="-8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at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managerial</a:t>
            </a:r>
            <a:r>
              <a:rPr sz="2400" spc="-6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A924A4"/>
                </a:solidFill>
                <a:latin typeface="Times New Roman"/>
                <a:cs typeface="Times New Roman"/>
              </a:rPr>
              <a:t>levels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but</a:t>
            </a:r>
            <a:r>
              <a:rPr sz="2400" spc="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A924A4"/>
                </a:solidFill>
                <a:latin typeface="Times New Roman"/>
                <a:cs typeface="Times New Roman"/>
              </a:rPr>
              <a:t>not</a:t>
            </a:r>
            <a:r>
              <a:rPr sz="2400" spc="3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at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A924A4"/>
                </a:solidFill>
                <a:latin typeface="Times New Roman"/>
                <a:cs typeface="Times New Roman"/>
              </a:rPr>
              <a:t>lower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A924A4"/>
                </a:solidFill>
                <a:latin typeface="Times New Roman"/>
                <a:cs typeface="Times New Roman"/>
              </a:rPr>
              <a:t>levels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organizational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hierarchy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superior</a:t>
            </a:r>
            <a:r>
              <a:rPr sz="2400" spc="5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condescending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confidence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trust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subordinates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(master-servant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relationship).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Here 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again,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subordinates </a:t>
            </a:r>
            <a:r>
              <a:rPr sz="2400" spc="10" dirty="0">
                <a:solidFill>
                  <a:srgbClr val="A924A4"/>
                </a:solidFill>
                <a:latin typeface="Times New Roman"/>
                <a:cs typeface="Times New Roman"/>
              </a:rPr>
              <a:t>do </a:t>
            </a:r>
            <a:r>
              <a:rPr sz="2400" spc="25" dirty="0">
                <a:solidFill>
                  <a:srgbClr val="A924A4"/>
                </a:solidFill>
                <a:latin typeface="Times New Roman"/>
                <a:cs typeface="Times New Roman"/>
              </a:rPr>
              <a:t>not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feel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free </a:t>
            </a:r>
            <a:r>
              <a:rPr sz="2400" spc="25" dirty="0">
                <a:solidFill>
                  <a:srgbClr val="A924A4"/>
                </a:solidFill>
                <a:latin typeface="Times New Roman"/>
                <a:cs typeface="Times New Roman"/>
              </a:rPr>
              <a:t>to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discuss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things 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about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 the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job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with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their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superior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teamwork 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or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communication 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little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motivation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rewards.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21" y="1840229"/>
            <a:ext cx="8656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b="1" spc="-25" dirty="0">
                <a:solidFill>
                  <a:srgbClr val="B31166"/>
                </a:solidFill>
                <a:latin typeface="Times New Roman"/>
                <a:cs typeface="Times New Roman"/>
              </a:rPr>
              <a:t>System</a:t>
            </a:r>
            <a:r>
              <a:rPr sz="2800" b="1" spc="9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B31166"/>
                </a:solidFill>
                <a:latin typeface="Times New Roman"/>
                <a:cs typeface="Times New Roman"/>
              </a:rPr>
              <a:t>3</a:t>
            </a:r>
            <a:r>
              <a:rPr sz="2800" b="1" spc="8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B31166"/>
                </a:solidFill>
                <a:latin typeface="Times New Roman"/>
                <a:cs typeface="Times New Roman"/>
              </a:rPr>
              <a:t>-</a:t>
            </a:r>
            <a:r>
              <a:rPr sz="2800" b="1" spc="10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B31166"/>
                </a:solidFill>
                <a:latin typeface="Times New Roman"/>
                <a:cs typeface="Times New Roman"/>
              </a:rPr>
              <a:t>Consultative:</a:t>
            </a:r>
            <a:r>
              <a:rPr sz="2800" b="1" spc="-9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A924A4"/>
                </a:solidFill>
                <a:latin typeface="Times New Roman"/>
                <a:cs typeface="Times New Roman"/>
              </a:rPr>
              <a:t>Responsibility</a:t>
            </a:r>
            <a:r>
              <a:rPr sz="2400" spc="-2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is</a:t>
            </a: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spread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A924A4"/>
                </a:solidFill>
                <a:latin typeface="Times New Roman"/>
                <a:cs typeface="Times New Roman"/>
              </a:rPr>
              <a:t>widely</a:t>
            </a:r>
            <a:r>
              <a:rPr sz="2400" spc="1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A924A4"/>
                </a:solidFill>
                <a:latin typeface="Times New Roman"/>
                <a:cs typeface="Times New Roman"/>
              </a:rPr>
              <a:t>through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421" y="2269997"/>
            <a:ext cx="8656320" cy="423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organizational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hierarchy.</a:t>
            </a:r>
            <a:r>
              <a:rPr sz="2400" spc="-8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superior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has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substantial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but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not 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complete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confidence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subordinates</a:t>
            </a:r>
            <a:r>
              <a:rPr sz="2400" u="heavy" spc="-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2400" u="heavy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Some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A924A4"/>
                </a:solidFill>
                <a:latin typeface="Times New Roman"/>
                <a:cs typeface="Times New Roman"/>
              </a:rPr>
              <a:t>amount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discussion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A924A4"/>
                </a:solidFill>
                <a:latin typeface="Times New Roman"/>
                <a:cs typeface="Times New Roman"/>
              </a:rPr>
              <a:t>about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job</a:t>
            </a:r>
            <a:r>
              <a:rPr sz="2400" spc="-2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related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 things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takes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A924A4"/>
                </a:solidFill>
                <a:latin typeface="Times New Roman"/>
                <a:cs typeface="Times New Roman"/>
              </a:rPr>
              <a:t>place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between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superior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and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subordinates.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There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fair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A924A4"/>
                </a:solidFill>
                <a:latin typeface="Times New Roman"/>
                <a:cs typeface="Times New Roman"/>
              </a:rPr>
              <a:t>amount</a:t>
            </a:r>
            <a:r>
              <a:rPr sz="2400" spc="-1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of</a:t>
            </a:r>
            <a:r>
              <a:rPr sz="2400" spc="59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teamwork,</a:t>
            </a:r>
            <a:r>
              <a:rPr sz="2400" spc="49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and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communication 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takes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place </a:t>
            </a:r>
            <a:r>
              <a:rPr sz="2400" spc="-85" dirty="0">
                <a:solidFill>
                  <a:srgbClr val="A924A4"/>
                </a:solidFill>
                <a:latin typeface="Times New Roman"/>
                <a:cs typeface="Times New Roman"/>
              </a:rPr>
              <a:t>vertically </a:t>
            </a:r>
            <a:r>
              <a:rPr sz="2400" spc="-25" dirty="0">
                <a:solidFill>
                  <a:srgbClr val="A924A4"/>
                </a:solidFill>
                <a:latin typeface="Times New Roman"/>
                <a:cs typeface="Times New Roman"/>
              </a:rPr>
              <a:t>and 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horizontally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motivation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based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rewards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involvement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the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job.</a:t>
            </a:r>
            <a:endParaRPr sz="2400">
              <a:latin typeface="Times New Roman"/>
              <a:cs typeface="Times New Roman"/>
            </a:endParaRPr>
          </a:p>
          <a:p>
            <a:pPr marL="354965" marR="5715" indent="-342900" algn="just">
              <a:lnSpc>
                <a:spcPct val="100200"/>
              </a:lnSpc>
              <a:spcBef>
                <a:spcPts val="965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 </a:t>
            </a:r>
            <a:r>
              <a:rPr sz="2800" b="1" spc="-25" dirty="0">
                <a:solidFill>
                  <a:srgbClr val="B31166"/>
                </a:solidFill>
                <a:latin typeface="Times New Roman"/>
                <a:cs typeface="Times New Roman"/>
              </a:rPr>
              <a:t>System</a:t>
            </a:r>
            <a:r>
              <a:rPr sz="2800" b="1" spc="-20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B31166"/>
                </a:solidFill>
                <a:latin typeface="Times New Roman"/>
                <a:cs typeface="Times New Roman"/>
              </a:rPr>
              <a:t>4</a:t>
            </a:r>
            <a:r>
              <a:rPr sz="2800" b="1" spc="52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B31166"/>
                </a:solidFill>
                <a:latin typeface="Times New Roman"/>
                <a:cs typeface="Times New Roman"/>
              </a:rPr>
              <a:t>-</a:t>
            </a:r>
            <a:r>
              <a:rPr sz="2800" b="1" spc="5" dirty="0">
                <a:solidFill>
                  <a:srgbClr val="B31166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B31166"/>
                </a:solidFill>
                <a:latin typeface="Times New Roman"/>
                <a:cs typeface="Times New Roman"/>
              </a:rPr>
              <a:t>Participative</a:t>
            </a:r>
            <a:r>
              <a:rPr sz="24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4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A924A4"/>
                </a:solidFill>
                <a:latin typeface="Times New Roman"/>
                <a:cs typeface="Times New Roman"/>
              </a:rPr>
              <a:t>Responsibility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A924A4"/>
                </a:solidFill>
                <a:latin typeface="Times New Roman"/>
                <a:cs typeface="Times New Roman"/>
              </a:rPr>
              <a:t>achieving</a:t>
            </a:r>
            <a:r>
              <a:rPr sz="2400" spc="-7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organizational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A924A4"/>
                </a:solidFill>
                <a:latin typeface="Times New Roman"/>
                <a:cs typeface="Times New Roman"/>
              </a:rPr>
              <a:t>goals</a:t>
            </a:r>
            <a:r>
              <a:rPr sz="2400" spc="-6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is</a:t>
            </a:r>
            <a:r>
              <a:rPr sz="2400" spc="-8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widespread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throughout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organizational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hierarchy</a:t>
            </a:r>
            <a:r>
              <a:rPr sz="2400" u="heavy" spc="-9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There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spc="-90" dirty="0">
                <a:solidFill>
                  <a:srgbClr val="A924A4"/>
                </a:solidFill>
                <a:latin typeface="Times New Roman"/>
                <a:cs typeface="Times New Roman"/>
              </a:rPr>
              <a:t>a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high </a:t>
            </a:r>
            <a:r>
              <a:rPr sz="2400" spc="-100" dirty="0">
                <a:solidFill>
                  <a:srgbClr val="A924A4"/>
                </a:solidFill>
                <a:latin typeface="Times New Roman"/>
                <a:cs typeface="Times New Roman"/>
              </a:rPr>
              <a:t>level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of </a:t>
            </a:r>
            <a:r>
              <a:rPr sz="2400" spc="-35" dirty="0">
                <a:solidFill>
                  <a:srgbClr val="A924A4"/>
                </a:solidFill>
                <a:latin typeface="Times New Roman"/>
                <a:cs typeface="Times New Roman"/>
              </a:rPr>
              <a:t>confidence </a:t>
            </a:r>
            <a:r>
              <a:rPr sz="2400" dirty="0">
                <a:solidFill>
                  <a:srgbClr val="A924A4"/>
                </a:solidFill>
                <a:latin typeface="Times New Roman"/>
                <a:cs typeface="Times New Roman"/>
              </a:rPr>
              <a:t>that </a:t>
            </a:r>
            <a:r>
              <a:rPr sz="2400" spc="-5" dirty="0">
                <a:solidFill>
                  <a:srgbClr val="A924A4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A924A4"/>
                </a:solidFill>
                <a:latin typeface="Times New Roman"/>
                <a:cs typeface="Times New Roman"/>
              </a:rPr>
              <a:t>superior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has </a:t>
            </a:r>
            <a:r>
              <a:rPr sz="2400" spc="-50" dirty="0">
                <a:solidFill>
                  <a:srgbClr val="A924A4"/>
                </a:solidFill>
                <a:latin typeface="Times New Roman"/>
                <a:cs typeface="Times New Roman"/>
              </a:rPr>
              <a:t>in </a:t>
            </a:r>
            <a:r>
              <a:rPr sz="2400" spc="-45" dirty="0">
                <a:solidFill>
                  <a:srgbClr val="A924A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A924A4"/>
                </a:solidFill>
                <a:latin typeface="Times New Roman"/>
                <a:cs typeface="Times New Roman"/>
              </a:rPr>
              <a:t>his </a:t>
            </a:r>
            <a:r>
              <a:rPr sz="2400" spc="-40" dirty="0">
                <a:solidFill>
                  <a:srgbClr val="A924A4"/>
                </a:solidFill>
                <a:latin typeface="Times New Roman"/>
                <a:cs typeface="Times New Roman"/>
              </a:rPr>
              <a:t>subordinates.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There 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high </a:t>
            </a:r>
            <a:r>
              <a:rPr sz="2400" spc="-100" dirty="0">
                <a:solidFill>
                  <a:srgbClr val="404040"/>
                </a:solidFill>
                <a:latin typeface="Times New Roman"/>
                <a:cs typeface="Times New Roman"/>
              </a:rPr>
              <a:t>level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teamwork,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communication,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participation.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31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4752" y="1897378"/>
            <a:ext cx="3857244" cy="49606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636" y="1919732"/>
            <a:ext cx="603948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heavy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task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orientation 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combined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with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very </a:t>
            </a:r>
            <a:r>
              <a:rPr sz="24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direct-approach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giving</a:t>
            </a:r>
            <a:r>
              <a:rPr sz="2400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instructions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employees.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994"/>
              </a:spcBef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1900" spc="-16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charismatic 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personality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that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inspires 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others 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24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Times New Roman"/>
                <a:cs typeface="Times New Roman"/>
              </a:rPr>
              <a:t>do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business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him.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636" y="4003675"/>
            <a:ext cx="6038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789940" algn="l"/>
                <a:tab pos="1677035" algn="l"/>
                <a:tab pos="2890520" algn="l"/>
                <a:tab pos="3987800" algn="l"/>
                <a:tab pos="4441825" algn="l"/>
                <a:tab pos="5507355" algn="l"/>
              </a:tabLst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A	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spc="20" dirty="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ron</a:t>
            </a:r>
            <a:r>
              <a:rPr sz="2400" spc="15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er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int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res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120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636" y="4242942"/>
            <a:ext cx="6038850" cy="22345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customers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employees.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  <a:tab pos="756285" algn="l"/>
                <a:tab pos="1701164" algn="l"/>
                <a:tab pos="2637155" algn="l"/>
                <a:tab pos="3188970" algn="l"/>
                <a:tab pos="4829175" algn="l"/>
                <a:tab pos="5593080" algn="l"/>
              </a:tabLst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A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strong	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-105" dirty="0">
                <a:solidFill>
                  <a:srgbClr val="404040"/>
                </a:solidFill>
                <a:latin typeface="Times New Roman"/>
                <a:cs typeface="Times New Roman"/>
              </a:rPr>
              <a:t>isli</a:t>
            </a:r>
            <a:r>
              <a:rPr sz="2400" spc="-110" dirty="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for	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bureauc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rati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ules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  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regulations.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9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400" spc="-85" dirty="0">
                <a:solidFill>
                  <a:srgbClr val="404040"/>
                </a:solidFill>
                <a:latin typeface="Times New Roman"/>
                <a:cs typeface="Times New Roman"/>
              </a:rPr>
              <a:t>Anxiety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consolidate</a:t>
            </a:r>
            <a:r>
              <a:rPr sz="24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business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Times New Roman"/>
                <a:cs typeface="Times New Roman"/>
              </a:rPr>
              <a:t>gains</a:t>
            </a:r>
            <a:r>
              <a:rPr sz="240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Times New Roman"/>
                <a:cs typeface="Times New Roman"/>
              </a:rPr>
              <a:t>quickly </a:t>
            </a:r>
            <a:r>
              <a:rPr sz="2400" spc="-5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possible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3958" y="579882"/>
            <a:ext cx="75761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7144384" algn="l"/>
              </a:tabLst>
            </a:pPr>
            <a:r>
              <a:rPr spc="-275" dirty="0"/>
              <a:t>5.</a:t>
            </a:r>
            <a:r>
              <a:rPr spc="-220" dirty="0"/>
              <a:t> </a:t>
            </a:r>
            <a:r>
              <a:rPr spc="-114" dirty="0"/>
              <a:t>Entrepreneurship</a:t>
            </a:r>
            <a:r>
              <a:rPr spc="-260" dirty="0"/>
              <a:t> </a:t>
            </a:r>
            <a:r>
              <a:rPr spc="-45" dirty="0"/>
              <a:t>leadership</a:t>
            </a:r>
            <a:r>
              <a:rPr spc="-250" dirty="0"/>
              <a:t> </a:t>
            </a:r>
            <a:r>
              <a:rPr spc="-175" dirty="0"/>
              <a:t>style	</a:t>
            </a:r>
            <a:r>
              <a:rPr sz="4200" spc="-359" baseline="9920" dirty="0"/>
              <a:t>32</a:t>
            </a:r>
            <a:endParaRPr sz="4200" baseline="992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981" y="547878"/>
            <a:ext cx="5345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0" dirty="0"/>
              <a:t>Other</a:t>
            </a:r>
            <a:r>
              <a:rPr sz="3600" spc="-114" dirty="0"/>
              <a:t>s</a:t>
            </a:r>
            <a:r>
              <a:rPr sz="3600" spc="-270" dirty="0"/>
              <a:t> </a:t>
            </a:r>
            <a:r>
              <a:rPr sz="3600" spc="-335" dirty="0"/>
              <a:t>L</a:t>
            </a:r>
            <a:r>
              <a:rPr sz="3600" spc="-20" dirty="0"/>
              <a:t>eadership</a:t>
            </a:r>
            <a:r>
              <a:rPr sz="3600" spc="-270" dirty="0"/>
              <a:t> </a:t>
            </a:r>
            <a:r>
              <a:rPr sz="3600" spc="-275" dirty="0"/>
              <a:t>Styles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8619" y="2047011"/>
            <a:ext cx="3783965" cy="371157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0"/>
              </a:spcBef>
              <a:buClr>
                <a:srgbClr val="B31166"/>
              </a:buClr>
              <a:buSzPct val="80000"/>
              <a:buAutoNum type="arabicPeriod"/>
              <a:tabLst>
                <a:tab pos="355600" algn="l"/>
              </a:tabLst>
            </a:pPr>
            <a:r>
              <a:rPr sz="4000" spc="-90" dirty="0">
                <a:latin typeface="Times New Roman"/>
                <a:cs typeface="Times New Roman"/>
              </a:rPr>
              <a:t>Bureaucratic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000"/>
              <a:buAutoNum type="arabicPeriod"/>
              <a:tabLst>
                <a:tab pos="355600" algn="l"/>
              </a:tabLst>
            </a:pPr>
            <a:r>
              <a:rPr sz="4000" spc="-114" dirty="0">
                <a:latin typeface="Times New Roman"/>
                <a:cs typeface="Times New Roman"/>
              </a:rPr>
              <a:t>Coercive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000"/>
              <a:buAutoNum type="arabicPeriod"/>
              <a:tabLst>
                <a:tab pos="355600" algn="l"/>
              </a:tabLst>
            </a:pPr>
            <a:r>
              <a:rPr sz="4000" spc="-90" dirty="0">
                <a:latin typeface="Times New Roman"/>
                <a:cs typeface="Times New Roman"/>
              </a:rPr>
              <a:t>Paternalistic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000"/>
              <a:buAutoNum type="arabicPeriod"/>
              <a:tabLst>
                <a:tab pos="355600" algn="l"/>
              </a:tabLst>
            </a:pPr>
            <a:r>
              <a:rPr sz="4000" spc="-90" dirty="0">
                <a:latin typeface="Times New Roman"/>
                <a:cs typeface="Times New Roman"/>
              </a:rPr>
              <a:t>Transactional</a:t>
            </a: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B31166"/>
              </a:buClr>
              <a:buSzPct val="80000"/>
              <a:buAutoNum type="arabicPeriod"/>
              <a:tabLst>
                <a:tab pos="355600" algn="l"/>
              </a:tabLst>
            </a:pPr>
            <a:r>
              <a:rPr sz="4000" spc="-60" dirty="0">
                <a:latin typeface="Times New Roman"/>
                <a:cs typeface="Times New Roman"/>
              </a:rPr>
              <a:t>Transformational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33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8888" y="2735579"/>
            <a:ext cx="4145279" cy="24018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4647" y="2510027"/>
            <a:ext cx="3959352" cy="3467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7932" y="599312"/>
            <a:ext cx="318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Bureaucratic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65531" y="2027631"/>
            <a:ext cx="165353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4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3000" spc="-105" dirty="0">
                <a:latin typeface="Times New Roman"/>
                <a:cs typeface="Times New Roman"/>
              </a:rPr>
              <a:t>Man</a:t>
            </a:r>
            <a:r>
              <a:rPr sz="3000" spc="-70" dirty="0">
                <a:latin typeface="Times New Roman"/>
                <a:cs typeface="Times New Roman"/>
              </a:rPr>
              <a:t>a</a:t>
            </a:r>
            <a:r>
              <a:rPr sz="3000" spc="-114" dirty="0">
                <a:latin typeface="Times New Roman"/>
                <a:cs typeface="Times New Roman"/>
              </a:rPr>
              <a:t>g</a:t>
            </a:r>
            <a:r>
              <a:rPr sz="3000" spc="-40" dirty="0">
                <a:latin typeface="Times New Roman"/>
                <a:cs typeface="Times New Roman"/>
              </a:rPr>
              <a:t>er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3320" y="2027631"/>
            <a:ext cx="29610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4965" algn="l"/>
                <a:tab pos="2484755" algn="l"/>
              </a:tabLst>
            </a:pPr>
            <a:r>
              <a:rPr sz="3000" spc="-75" dirty="0">
                <a:latin typeface="Times New Roman"/>
                <a:cs typeface="Times New Roman"/>
              </a:rPr>
              <a:t>mana</a:t>
            </a:r>
            <a:r>
              <a:rPr sz="3000" spc="-25" dirty="0">
                <a:latin typeface="Times New Roman"/>
                <a:cs typeface="Times New Roman"/>
              </a:rPr>
              <a:t>g</a:t>
            </a:r>
            <a:r>
              <a:rPr sz="3000" spc="-100" dirty="0">
                <a:latin typeface="Times New Roman"/>
                <a:cs typeface="Times New Roman"/>
              </a:rPr>
              <a:t>e</a:t>
            </a:r>
            <a:r>
              <a:rPr sz="3000" spc="-75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Times New Roman"/>
                <a:cs typeface="Times New Roman"/>
              </a:rPr>
              <a:t>“b</a:t>
            </a:r>
            <a:r>
              <a:rPr sz="3000" spc="-250" dirty="0">
                <a:latin typeface="Times New Roman"/>
                <a:cs typeface="Times New Roman"/>
              </a:rPr>
              <a:t>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25" dirty="0">
                <a:latin typeface="Times New Roman"/>
                <a:cs typeface="Times New Roman"/>
              </a:rPr>
              <a:t>t</a:t>
            </a:r>
            <a:r>
              <a:rPr sz="3000" spc="-30" dirty="0">
                <a:latin typeface="Times New Roman"/>
                <a:cs typeface="Times New Roman"/>
              </a:rPr>
              <a:t>he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531" y="2358898"/>
            <a:ext cx="4930775" cy="38258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35"/>
              </a:spcBef>
            </a:pPr>
            <a:r>
              <a:rPr sz="3000" dirty="0">
                <a:latin typeface="Times New Roman"/>
                <a:cs typeface="Times New Roman"/>
              </a:rPr>
              <a:t>book¨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994"/>
              </a:spcBef>
            </a:pPr>
            <a:r>
              <a:rPr sz="2400" spc="-235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4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3000" spc="140" dirty="0">
                <a:latin typeface="Times New Roman"/>
                <a:cs typeface="Times New Roman"/>
              </a:rPr>
              <a:t>E</a:t>
            </a:r>
            <a:r>
              <a:rPr sz="3000" spc="-160" dirty="0">
                <a:latin typeface="Times New Roman"/>
                <a:cs typeface="Times New Roman"/>
              </a:rPr>
              <a:t>v</a:t>
            </a:r>
            <a:r>
              <a:rPr sz="3000" spc="-50" dirty="0">
                <a:latin typeface="Times New Roman"/>
                <a:cs typeface="Times New Roman"/>
              </a:rPr>
              <a:t>e</a:t>
            </a:r>
            <a:r>
              <a:rPr sz="3000" spc="40" dirty="0">
                <a:latin typeface="Times New Roman"/>
                <a:cs typeface="Times New Roman"/>
              </a:rPr>
              <a:t>r</a:t>
            </a:r>
            <a:r>
              <a:rPr sz="3000" spc="-80" dirty="0">
                <a:latin typeface="Times New Roman"/>
                <a:cs typeface="Times New Roman"/>
              </a:rPr>
              <a:t>ything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Times New Roman"/>
                <a:cs typeface="Times New Roman"/>
              </a:rPr>
              <a:t>m</a:t>
            </a:r>
            <a:r>
              <a:rPr sz="3000" spc="-25" dirty="0">
                <a:latin typeface="Times New Roman"/>
                <a:cs typeface="Times New Roman"/>
              </a:rPr>
              <a:t>ust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be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done  </a:t>
            </a:r>
            <a:r>
              <a:rPr sz="3000" spc="-65" dirty="0">
                <a:latin typeface="Times New Roman"/>
                <a:cs typeface="Times New Roman"/>
              </a:rPr>
              <a:t>according</a:t>
            </a:r>
            <a:r>
              <a:rPr sz="3000" spc="62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to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procedure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or 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0" dirty="0">
                <a:latin typeface="Times New Roman"/>
                <a:cs typeface="Times New Roman"/>
              </a:rPr>
              <a:t>policy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240"/>
              </a:lnSpc>
              <a:spcBef>
                <a:spcPts val="1045"/>
              </a:spcBef>
            </a:pPr>
            <a:r>
              <a:rPr sz="2400" spc="-235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4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I</a:t>
            </a:r>
            <a:r>
              <a:rPr sz="3000" spc="15" dirty="0">
                <a:latin typeface="Times New Roman"/>
                <a:cs typeface="Times New Roman"/>
              </a:rPr>
              <a:t>f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40" dirty="0">
                <a:latin typeface="Times New Roman"/>
                <a:cs typeface="Times New Roman"/>
              </a:rPr>
              <a:t> </a:t>
            </a:r>
            <a:r>
              <a:rPr sz="3000" spc="-60" dirty="0">
                <a:latin typeface="Times New Roman"/>
                <a:cs typeface="Times New Roman"/>
              </a:rPr>
              <a:t>i</a:t>
            </a:r>
            <a:r>
              <a:rPr sz="3000" spc="-55" dirty="0">
                <a:latin typeface="Times New Roman"/>
                <a:cs typeface="Times New Roman"/>
              </a:rPr>
              <a:t>t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Times New Roman"/>
                <a:cs typeface="Times New Roman"/>
              </a:rPr>
              <a:t>is</a:t>
            </a:r>
            <a:r>
              <a:rPr sz="3000" spc="-185" dirty="0">
                <a:latin typeface="Times New Roman"/>
                <a:cs typeface="Times New Roman"/>
              </a:rPr>
              <a:t>n</a:t>
            </a:r>
            <a:r>
              <a:rPr sz="3000" spc="-440" dirty="0">
                <a:latin typeface="Times New Roman"/>
                <a:cs typeface="Times New Roman"/>
              </a:rPr>
              <a:t>’</a:t>
            </a:r>
            <a:r>
              <a:rPr sz="3000" spc="40" dirty="0">
                <a:latin typeface="Times New Roman"/>
                <a:cs typeface="Times New Roman"/>
              </a:rPr>
              <a:t>t</a:t>
            </a:r>
            <a:r>
              <a:rPr sz="3000" spc="1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c</a:t>
            </a:r>
            <a:r>
              <a:rPr sz="3000" spc="-65" dirty="0">
                <a:latin typeface="Times New Roman"/>
                <a:cs typeface="Times New Roman"/>
              </a:rPr>
              <a:t>o</a:t>
            </a:r>
            <a:r>
              <a:rPr sz="3000" spc="-160" dirty="0">
                <a:latin typeface="Times New Roman"/>
                <a:cs typeface="Times New Roman"/>
              </a:rPr>
              <a:t>v</a:t>
            </a:r>
            <a:r>
              <a:rPr sz="3000" spc="-55" dirty="0">
                <a:latin typeface="Times New Roman"/>
                <a:cs typeface="Times New Roman"/>
              </a:rPr>
              <a:t>er</a:t>
            </a:r>
            <a:r>
              <a:rPr sz="3000" spc="-70" dirty="0">
                <a:latin typeface="Times New Roman"/>
                <a:cs typeface="Times New Roman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d</a:t>
            </a:r>
            <a:r>
              <a:rPr sz="3000" spc="110" dirty="0">
                <a:latin typeface="Times New Roman"/>
                <a:cs typeface="Times New Roman"/>
              </a:rPr>
              <a:t> </a:t>
            </a:r>
            <a:r>
              <a:rPr sz="3000" spc="-155" dirty="0">
                <a:latin typeface="Times New Roman"/>
                <a:cs typeface="Times New Roman"/>
              </a:rPr>
              <a:t>b</a:t>
            </a:r>
            <a:r>
              <a:rPr sz="3000" spc="-110" dirty="0">
                <a:latin typeface="Times New Roman"/>
                <a:cs typeface="Times New Roman"/>
              </a:rPr>
              <a:t>y</a:t>
            </a:r>
            <a:r>
              <a:rPr sz="3000" spc="11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t</a:t>
            </a:r>
            <a:r>
              <a:rPr sz="3000" spc="-35" dirty="0">
                <a:latin typeface="Times New Roman"/>
                <a:cs typeface="Times New Roman"/>
              </a:rPr>
              <a:t>h</a:t>
            </a:r>
            <a:r>
              <a:rPr sz="3000" spc="-25" dirty="0">
                <a:latin typeface="Times New Roman"/>
                <a:cs typeface="Times New Roman"/>
              </a:rPr>
              <a:t>e</a:t>
            </a:r>
            <a:r>
              <a:rPr sz="3000" spc="10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bo</a:t>
            </a:r>
            <a:r>
              <a:rPr sz="3000" spc="15" dirty="0">
                <a:latin typeface="Times New Roman"/>
                <a:cs typeface="Times New Roman"/>
              </a:rPr>
              <a:t>o</a:t>
            </a:r>
            <a:r>
              <a:rPr sz="3000" spc="-80" dirty="0">
                <a:latin typeface="Times New Roman"/>
                <a:cs typeface="Times New Roman"/>
              </a:rPr>
              <a:t>k,  </a:t>
            </a:r>
            <a:r>
              <a:rPr sz="3000" spc="-5" dirty="0">
                <a:latin typeface="Times New Roman"/>
                <a:cs typeface="Times New Roman"/>
              </a:rPr>
              <a:t>the </a:t>
            </a:r>
            <a:r>
              <a:rPr sz="3000" spc="-60" dirty="0">
                <a:latin typeface="Times New Roman"/>
                <a:cs typeface="Times New Roman"/>
              </a:rPr>
              <a:t>manager </a:t>
            </a:r>
            <a:r>
              <a:rPr sz="3000" spc="-50" dirty="0">
                <a:latin typeface="Times New Roman"/>
                <a:cs typeface="Times New Roman"/>
              </a:rPr>
              <a:t>refers </a:t>
            </a:r>
            <a:r>
              <a:rPr sz="3000" spc="35" dirty="0">
                <a:latin typeface="Times New Roman"/>
                <a:cs typeface="Times New Roman"/>
              </a:rPr>
              <a:t>to </a:t>
            </a:r>
            <a:r>
              <a:rPr sz="3000" spc="-15" dirty="0">
                <a:latin typeface="Times New Roman"/>
                <a:cs typeface="Times New Roman"/>
              </a:rPr>
              <a:t>the </a:t>
            </a:r>
            <a:r>
              <a:rPr sz="3000" spc="-40" dirty="0">
                <a:latin typeface="Times New Roman"/>
                <a:cs typeface="Times New Roman"/>
              </a:rPr>
              <a:t>next 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Times New Roman"/>
                <a:cs typeface="Times New Roman"/>
              </a:rPr>
              <a:t>level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Times New Roman"/>
                <a:cs typeface="Times New Roman"/>
              </a:rPr>
              <a:t>above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him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15" dirty="0">
                <a:latin typeface="Times New Roman"/>
                <a:cs typeface="Times New Roman"/>
              </a:rPr>
              <a:t>or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her</a:t>
            </a:r>
            <a:endParaRPr sz="3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400" spc="-235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400" spc="-17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3000" spc="-95" dirty="0">
                <a:latin typeface="Times New Roman"/>
                <a:cs typeface="Times New Roman"/>
              </a:rPr>
              <a:t>Police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officer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more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than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75" dirty="0">
                <a:latin typeface="Times New Roman"/>
                <a:cs typeface="Times New Roman"/>
              </a:rPr>
              <a:t>leader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34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0766" y="517398"/>
            <a:ext cx="2294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5" dirty="0"/>
              <a:t>Coercive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29208" y="2040788"/>
            <a:ext cx="7643495" cy="168528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1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204" dirty="0">
                <a:latin typeface="Times New Roman"/>
                <a:cs typeface="Times New Roman"/>
              </a:rPr>
              <a:t>w</a:t>
            </a:r>
            <a:r>
              <a:rPr sz="2800" spc="-40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from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perso</a:t>
            </a:r>
            <a:r>
              <a:rPr sz="2800" spc="-90" dirty="0">
                <a:latin typeface="Times New Roman"/>
                <a:cs typeface="Times New Roman"/>
              </a:rPr>
              <a:t>n</a:t>
            </a:r>
            <a:r>
              <a:rPr sz="2800" spc="-540" dirty="0">
                <a:latin typeface="Times New Roman"/>
                <a:cs typeface="Times New Roman"/>
              </a:rPr>
              <a:t>’</a:t>
            </a:r>
            <a:r>
              <a:rPr sz="2800" spc="-70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autho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14" dirty="0">
                <a:latin typeface="Times New Roman"/>
                <a:cs typeface="Times New Roman"/>
              </a:rPr>
              <a:t>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</a:t>
            </a:r>
            <a:r>
              <a:rPr sz="2800" spc="5" dirty="0">
                <a:latin typeface="Times New Roman"/>
                <a:cs typeface="Times New Roman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ish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65525" algn="l"/>
              </a:tabLst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2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Most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obvious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types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5" dirty="0">
                <a:latin typeface="Times New Roman"/>
                <a:cs typeface="Times New Roman"/>
              </a:rPr>
              <a:t>power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leader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has.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15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Good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l</a:t>
            </a:r>
            <a:r>
              <a:rPr sz="2800" spc="-145" dirty="0">
                <a:latin typeface="Times New Roman"/>
                <a:cs typeface="Times New Roman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ers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use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coerc</a:t>
            </a:r>
            <a:r>
              <a:rPr sz="2800" spc="-75" dirty="0">
                <a:latin typeface="Times New Roman"/>
                <a:cs typeface="Times New Roman"/>
              </a:rPr>
              <a:t>i</a:t>
            </a:r>
            <a:r>
              <a:rPr sz="2800" spc="-140" dirty="0">
                <a:latin typeface="Times New Roman"/>
                <a:cs typeface="Times New Roman"/>
              </a:rPr>
              <a:t>v</a:t>
            </a:r>
            <a:r>
              <a:rPr sz="2800" spc="-8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204" dirty="0">
                <a:latin typeface="Times New Roman"/>
                <a:cs typeface="Times New Roman"/>
              </a:rPr>
              <a:t>w</a:t>
            </a:r>
            <a:r>
              <a:rPr sz="2800" spc="-40" dirty="0">
                <a:latin typeface="Times New Roman"/>
                <a:cs typeface="Times New Roman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onl</a:t>
            </a:r>
            <a:r>
              <a:rPr sz="2800" spc="-9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-8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last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spc="-35" dirty="0">
                <a:latin typeface="Times New Roman"/>
                <a:cs typeface="Times New Roman"/>
              </a:rPr>
              <a:t>eso</a:t>
            </a:r>
            <a:r>
              <a:rPr sz="2800" spc="35" dirty="0">
                <a:latin typeface="Times New Roman"/>
                <a:cs typeface="Times New Roman"/>
              </a:rPr>
              <a:t>rt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35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1312" y="4000498"/>
            <a:ext cx="8552815" cy="2857500"/>
            <a:chOff x="591312" y="4000498"/>
            <a:chExt cx="8552815" cy="2857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8512" y="4076698"/>
              <a:ext cx="4285487" cy="2781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" y="4000498"/>
              <a:ext cx="2857500" cy="2857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9771" y="2060447"/>
            <a:ext cx="5492496" cy="4797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4111" y="585597"/>
            <a:ext cx="2985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Pate</a:t>
            </a:r>
            <a:r>
              <a:rPr sz="4000" spc="-55" dirty="0"/>
              <a:t>r</a:t>
            </a:r>
            <a:r>
              <a:rPr sz="4000" spc="-114" dirty="0"/>
              <a:t>nalistic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79475" y="1836350"/>
            <a:ext cx="4455795" cy="25387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Leader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act</a:t>
            </a:r>
            <a:r>
              <a:rPr sz="2800" spc="-5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a</a:t>
            </a:r>
            <a:r>
              <a:rPr sz="2800" spc="-85" dirty="0">
                <a:latin typeface="Times New Roman"/>
                <a:cs typeface="Times New Roman"/>
              </a:rPr>
              <a:t>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‘father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f</a:t>
            </a:r>
            <a:r>
              <a:rPr sz="2800" spc="-105" dirty="0">
                <a:latin typeface="Times New Roman"/>
                <a:cs typeface="Times New Roman"/>
              </a:rPr>
              <a:t>i</a:t>
            </a:r>
            <a:r>
              <a:rPr sz="2800" spc="-195" dirty="0">
                <a:latin typeface="Times New Roman"/>
                <a:cs typeface="Times New Roman"/>
              </a:rPr>
              <a:t>g</a:t>
            </a:r>
            <a:r>
              <a:rPr sz="2800" spc="-110" dirty="0">
                <a:latin typeface="Times New Roman"/>
                <a:cs typeface="Times New Roman"/>
              </a:rPr>
              <a:t>ure’</a:t>
            </a:r>
            <a:endParaRPr sz="2800">
              <a:latin typeface="Times New Roman"/>
              <a:cs typeface="Times New Roman"/>
            </a:endParaRPr>
          </a:p>
          <a:p>
            <a:pPr marL="355600" marR="577215" indent="-342900">
              <a:lnSpc>
                <a:spcPct val="100000"/>
              </a:lnSpc>
              <a:spcBef>
                <a:spcPts val="1000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P</a:t>
            </a:r>
            <a:r>
              <a:rPr sz="2800" spc="-45" dirty="0">
                <a:latin typeface="Times New Roman"/>
                <a:cs typeface="Times New Roman"/>
              </a:rPr>
              <a:t>ate</a:t>
            </a:r>
            <a:r>
              <a:rPr sz="2800" spc="25" dirty="0">
                <a:latin typeface="Times New Roman"/>
                <a:cs typeface="Times New Roman"/>
              </a:rPr>
              <a:t>r</a:t>
            </a:r>
            <a:r>
              <a:rPr sz="2800" spc="-85" dirty="0">
                <a:latin typeface="Times New Roman"/>
                <a:cs typeface="Times New Roman"/>
              </a:rPr>
              <a:t>nalist</a:t>
            </a:r>
            <a:r>
              <a:rPr sz="2800" spc="-75" dirty="0">
                <a:latin typeface="Times New Roman"/>
                <a:cs typeface="Times New Roman"/>
              </a:rPr>
              <a:t>i</a:t>
            </a:r>
            <a:r>
              <a:rPr sz="2800" spc="-8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eader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ma</a:t>
            </a:r>
            <a:r>
              <a:rPr sz="2800" spc="-100" dirty="0">
                <a:latin typeface="Times New Roman"/>
                <a:cs typeface="Times New Roman"/>
              </a:rPr>
              <a:t>k</a:t>
            </a:r>
            <a:r>
              <a:rPr sz="2800" spc="-60" dirty="0">
                <a:latin typeface="Times New Roman"/>
                <a:cs typeface="Times New Roman"/>
              </a:rPr>
              <a:t>es  decision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but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may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consult</a:t>
            </a:r>
            <a:endParaRPr sz="2800">
              <a:latin typeface="Times New Roman"/>
              <a:cs typeface="Times New Roman"/>
            </a:endParaRPr>
          </a:p>
          <a:p>
            <a:pPr marL="355600" marR="988694" indent="-342900">
              <a:lnSpc>
                <a:spcPct val="100000"/>
              </a:lnSpc>
              <a:spcBef>
                <a:spcPts val="994"/>
              </a:spcBef>
            </a:pPr>
            <a:r>
              <a:rPr sz="2250" spc="-220" dirty="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sz="2250" spc="10" dirty="0">
                <a:solidFill>
                  <a:srgbClr val="B31166"/>
                </a:solidFill>
                <a:latin typeface="Lucida Sans Unicode"/>
                <a:cs typeface="Lucida Sans Unicode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Be</a:t>
            </a:r>
            <a:r>
              <a:rPr sz="2800" spc="-85" dirty="0">
                <a:latin typeface="Times New Roman"/>
                <a:cs typeface="Times New Roman"/>
              </a:rPr>
              <a:t>l</a:t>
            </a:r>
            <a:r>
              <a:rPr sz="2800" spc="-95" dirty="0">
                <a:latin typeface="Times New Roman"/>
                <a:cs typeface="Times New Roman"/>
              </a:rPr>
              <a:t>ie</a:t>
            </a:r>
            <a:r>
              <a:rPr sz="2800" spc="-185" dirty="0">
                <a:latin typeface="Times New Roman"/>
                <a:cs typeface="Times New Roman"/>
              </a:rPr>
              <a:t>v</a:t>
            </a:r>
            <a:r>
              <a:rPr sz="2800" spc="-75" dirty="0">
                <a:latin typeface="Times New Roman"/>
                <a:cs typeface="Times New Roman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nee</a:t>
            </a:r>
            <a:r>
              <a:rPr sz="2800" spc="-35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to  </a:t>
            </a:r>
            <a:r>
              <a:rPr sz="2800" spc="10" dirty="0">
                <a:latin typeface="Times New Roman"/>
                <a:cs typeface="Times New Roman"/>
              </a:rPr>
              <a:t>support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staff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36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426" y="571576"/>
            <a:ext cx="3285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0" dirty="0"/>
              <a:t>Tra</a:t>
            </a:r>
            <a:r>
              <a:rPr sz="4000" spc="-305" dirty="0"/>
              <a:t>n</a:t>
            </a:r>
            <a:r>
              <a:rPr sz="4000" spc="95" dirty="0"/>
              <a:t>sa</a:t>
            </a:r>
            <a:r>
              <a:rPr sz="4000" spc="75" dirty="0"/>
              <a:t>c</a:t>
            </a:r>
            <a:r>
              <a:rPr sz="4000" spc="-65" dirty="0"/>
              <a:t>tional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37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649" y="1744217"/>
            <a:ext cx="7699375" cy="241617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95"/>
              </a:spcBef>
              <a:buClr>
                <a:srgbClr val="B31166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-65" dirty="0">
                <a:latin typeface="Times New Roman"/>
                <a:cs typeface="Times New Roman"/>
              </a:rPr>
              <a:t>Motivate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followers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appealing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their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own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self-interest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-65" dirty="0">
                <a:latin typeface="Times New Roman"/>
                <a:cs typeface="Times New Roman"/>
              </a:rPr>
              <a:t>Motivate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exchange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  <a:tabLst>
                <a:tab pos="803275" algn="l"/>
              </a:tabLst>
            </a:pPr>
            <a:r>
              <a:rPr sz="2400" spc="-35" dirty="0">
                <a:latin typeface="Times New Roman"/>
                <a:cs typeface="Times New Roman"/>
              </a:rPr>
              <a:t>EX:	</a:t>
            </a:r>
            <a:r>
              <a:rPr sz="2400" spc="-50" dirty="0">
                <a:latin typeface="Times New Roman"/>
                <a:cs typeface="Times New Roman"/>
              </a:rPr>
              <a:t>business</a:t>
            </a:r>
            <a:r>
              <a:rPr sz="2400" spc="-45" dirty="0">
                <a:latin typeface="Times New Roman"/>
                <a:cs typeface="Times New Roman"/>
              </a:rPr>
              <a:t> owners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exchange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status and </a:t>
            </a:r>
            <a:r>
              <a:rPr sz="2400" spc="-100" dirty="0">
                <a:latin typeface="Times New Roman"/>
                <a:cs typeface="Times New Roman"/>
              </a:rPr>
              <a:t>wages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work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effort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0" dirty="0">
                <a:latin typeface="Times New Roman"/>
                <a:cs typeface="Times New Roman"/>
              </a:rPr>
              <a:t>employee.</a:t>
            </a:r>
            <a:endParaRPr sz="2400">
              <a:latin typeface="Times New Roman"/>
              <a:cs typeface="Times New Roman"/>
            </a:endParaRPr>
          </a:p>
          <a:p>
            <a:pPr marL="371475" indent="-344170">
              <a:lnSpc>
                <a:spcPct val="100000"/>
              </a:lnSpc>
              <a:spcBef>
                <a:spcPts val="1420"/>
              </a:spcBef>
              <a:buClr>
                <a:srgbClr val="B31166"/>
              </a:buClr>
              <a:buSzPct val="79166"/>
              <a:buFont typeface="Wingdings"/>
              <a:buChar char=""/>
              <a:tabLst>
                <a:tab pos="371475" algn="l"/>
                <a:tab pos="372110" algn="l"/>
                <a:tab pos="1473200" algn="l"/>
                <a:tab pos="1947545" algn="l"/>
                <a:tab pos="2479040" algn="l"/>
              </a:tabLst>
            </a:pPr>
            <a:r>
              <a:rPr sz="2400" spc="-55" dirty="0">
                <a:latin typeface="Times New Roman"/>
                <a:cs typeface="Times New Roman"/>
              </a:rPr>
              <a:t>Focuses	</a:t>
            </a:r>
            <a:r>
              <a:rPr sz="2400" spc="20" dirty="0">
                <a:latin typeface="Times New Roman"/>
                <a:cs typeface="Times New Roman"/>
              </a:rPr>
              <a:t>on	</a:t>
            </a:r>
            <a:r>
              <a:rPr sz="2400" spc="-5" dirty="0">
                <a:latin typeface="Times New Roman"/>
                <a:cs typeface="Times New Roman"/>
              </a:rPr>
              <a:t>the	</a:t>
            </a:r>
            <a:r>
              <a:rPr sz="2400" spc="-40" dirty="0">
                <a:latin typeface="Times New Roman"/>
                <a:cs typeface="Times New Roman"/>
              </a:rPr>
              <a:t>accomplishment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703" y="4134739"/>
            <a:ext cx="127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7705" algn="l"/>
              </a:tabLst>
            </a:pP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</a:t>
            </a:r>
            <a:r>
              <a:rPr sz="2400" spc="-40" dirty="0">
                <a:latin typeface="Times New Roman"/>
                <a:cs typeface="Times New Roman"/>
              </a:rPr>
              <a:t>ta</a:t>
            </a:r>
            <a:r>
              <a:rPr sz="2400" spc="-55" dirty="0">
                <a:latin typeface="Times New Roman"/>
                <a:cs typeface="Times New Roman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ks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703" y="4500498"/>
            <a:ext cx="151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Times New Roman"/>
                <a:cs typeface="Times New Roman"/>
              </a:rPr>
              <a:t>relationships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7685" y="4134739"/>
            <a:ext cx="2437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  <a:tabLst>
                <a:tab pos="615950" algn="l"/>
                <a:tab pos="687705" algn="l"/>
                <a:tab pos="1604010" algn="l"/>
                <a:tab pos="2066925" algn="l"/>
              </a:tabLst>
            </a:pPr>
            <a:r>
              <a:rPr sz="2400" spc="-120" dirty="0">
                <a:latin typeface="Times New Roman"/>
                <a:cs typeface="Times New Roman"/>
              </a:rPr>
              <a:t>&amp;	</a:t>
            </a:r>
            <a:r>
              <a:rPr sz="2400" spc="-70" dirty="0">
                <a:latin typeface="Times New Roman"/>
                <a:cs typeface="Times New Roman"/>
              </a:rPr>
              <a:t>g</a:t>
            </a:r>
            <a:r>
              <a:rPr sz="2400" spc="15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d	</a:t>
            </a:r>
            <a:r>
              <a:rPr sz="2400" spc="-200" dirty="0">
                <a:latin typeface="Times New Roman"/>
                <a:cs typeface="Times New Roman"/>
              </a:rPr>
              <a:t>w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r>
              <a:rPr sz="2400" spc="-50" dirty="0">
                <a:latin typeface="Times New Roman"/>
                <a:cs typeface="Times New Roman"/>
              </a:rPr>
              <a:t>k</a:t>
            </a:r>
            <a:r>
              <a:rPr sz="2400" spc="-30" dirty="0">
                <a:latin typeface="Times New Roman"/>
                <a:cs typeface="Times New Roman"/>
              </a:rPr>
              <a:t>er 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80" dirty="0">
                <a:latin typeface="Times New Roman"/>
                <a:cs typeface="Times New Roman"/>
              </a:rPr>
              <a:t>e</a:t>
            </a:r>
            <a:r>
              <a:rPr sz="2400" spc="-150" dirty="0">
                <a:latin typeface="Times New Roman"/>
                <a:cs typeface="Times New Roman"/>
              </a:rPr>
              <a:t>x</a:t>
            </a:r>
            <a:r>
              <a:rPr sz="2400" spc="-110" dirty="0">
                <a:latin typeface="Times New Roman"/>
                <a:cs typeface="Times New Roman"/>
              </a:rPr>
              <a:t>c</a:t>
            </a:r>
            <a:r>
              <a:rPr sz="2400" spc="-40" dirty="0">
                <a:latin typeface="Times New Roman"/>
                <a:cs typeface="Times New Roman"/>
              </a:rPr>
              <a:t>h</a:t>
            </a:r>
            <a:r>
              <a:rPr sz="2400" spc="-30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n</a:t>
            </a:r>
            <a:r>
              <a:rPr sz="2400" spc="-20" dirty="0">
                <a:latin typeface="Times New Roman"/>
                <a:cs typeface="Times New Roman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499" y="4739116"/>
            <a:ext cx="4413885" cy="101091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0"/>
              </a:spcBef>
            </a:pPr>
            <a:r>
              <a:rPr sz="2400" spc="-55" dirty="0">
                <a:latin typeface="Times New Roman"/>
                <a:cs typeface="Times New Roman"/>
              </a:rPr>
              <a:t>desirable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rewards.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79166"/>
              <a:buFont typeface="Wingdings"/>
              <a:buChar char=""/>
              <a:tabLst>
                <a:tab pos="355600" algn="l"/>
                <a:tab pos="356235" algn="l"/>
                <a:tab pos="1792605" algn="l"/>
                <a:tab pos="2652395" algn="l"/>
                <a:tab pos="3054985" algn="l"/>
                <a:tab pos="3856990" algn="l"/>
              </a:tabLst>
            </a:pPr>
            <a:r>
              <a:rPr sz="2400" spc="15" dirty="0">
                <a:latin typeface="Times New Roman"/>
                <a:cs typeface="Times New Roman"/>
              </a:rPr>
              <a:t>En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spc="-50" dirty="0">
                <a:latin typeface="Times New Roman"/>
                <a:cs typeface="Times New Roman"/>
              </a:rPr>
              <a:t>oura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10" dirty="0">
                <a:latin typeface="Times New Roman"/>
                <a:cs typeface="Times New Roman"/>
              </a:rPr>
              <a:t>l</a:t>
            </a:r>
            <a:r>
              <a:rPr sz="2400" spc="-50" dirty="0">
                <a:latin typeface="Times New Roman"/>
                <a:cs typeface="Times New Roman"/>
              </a:rPr>
              <a:t>ea</a:t>
            </a:r>
            <a:r>
              <a:rPr sz="2400" spc="-70" dirty="0">
                <a:latin typeface="Times New Roman"/>
                <a:cs typeface="Times New Roman"/>
              </a:rPr>
              <a:t>d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5" dirty="0">
                <a:latin typeface="Times New Roman"/>
                <a:cs typeface="Times New Roman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d</a:t>
            </a:r>
            <a:r>
              <a:rPr sz="2400" spc="-20" dirty="0">
                <a:latin typeface="Times New Roman"/>
                <a:cs typeface="Times New Roman"/>
              </a:rPr>
              <a:t>ap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their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3703" y="5724550"/>
            <a:ext cx="4069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44550" algn="l"/>
                <a:tab pos="1586865" algn="l"/>
                <a:tab pos="2924810" algn="l"/>
                <a:tab pos="3478529" algn="l"/>
              </a:tabLst>
            </a:pPr>
            <a:r>
              <a:rPr sz="2400" spc="-65" dirty="0">
                <a:latin typeface="Times New Roman"/>
                <a:cs typeface="Times New Roman"/>
              </a:rPr>
              <a:t>st</a:t>
            </a:r>
            <a:r>
              <a:rPr sz="2400" spc="-110" dirty="0">
                <a:latin typeface="Times New Roman"/>
                <a:cs typeface="Times New Roman"/>
              </a:rPr>
              <a:t>y</a:t>
            </a:r>
            <a:r>
              <a:rPr sz="2400" spc="-9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0" dirty="0">
                <a:latin typeface="Times New Roman"/>
                <a:cs typeface="Times New Roman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Times New Roman"/>
                <a:cs typeface="Times New Roman"/>
              </a:rPr>
              <a:t>beh</a:t>
            </a:r>
            <a:r>
              <a:rPr sz="2400" spc="-75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vior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5" dirty="0">
                <a:latin typeface="Times New Roman"/>
                <a:cs typeface="Times New Roman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meet  </a:t>
            </a:r>
            <a:r>
              <a:rPr sz="2400" spc="-40" dirty="0">
                <a:latin typeface="Times New Roman"/>
                <a:cs typeface="Times New Roman"/>
              </a:rPr>
              <a:t>expectations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followers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0388" y="3329940"/>
            <a:ext cx="3683508" cy="352805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435" y="4206240"/>
            <a:ext cx="2988563" cy="26517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788" y="517398"/>
            <a:ext cx="4077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45" dirty="0"/>
              <a:t>Transformational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38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408" y="1583015"/>
            <a:ext cx="8395970" cy="396112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55" dirty="0">
                <a:latin typeface="Times New Roman"/>
                <a:cs typeface="Times New Roman"/>
              </a:rPr>
              <a:t>Charismatic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and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visionary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25" dirty="0">
                <a:latin typeface="Times New Roman"/>
                <a:cs typeface="Times New Roman"/>
              </a:rPr>
              <a:t>Inspire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followers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to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transcend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their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self-interest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organization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60" dirty="0">
                <a:latin typeface="Times New Roman"/>
                <a:cs typeface="Times New Roman"/>
              </a:rPr>
              <a:t>Appeal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to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followers'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ideals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values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20" dirty="0">
                <a:latin typeface="Times New Roman"/>
                <a:cs typeface="Times New Roman"/>
              </a:rPr>
              <a:t>Inspire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followers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to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think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about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problems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new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or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different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ways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10" dirty="0">
                <a:latin typeface="Times New Roman"/>
                <a:cs typeface="Times New Roman"/>
              </a:rPr>
              <a:t>Common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strategies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used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influence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followers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include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vision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and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framing</a:t>
            </a:r>
            <a:endParaRPr sz="2200">
              <a:latin typeface="Times New Roman"/>
              <a:cs typeface="Times New Roman"/>
            </a:endParaRPr>
          </a:p>
          <a:p>
            <a:pPr marL="389255" marR="2649855" indent="-342900">
              <a:lnSpc>
                <a:spcPct val="100000"/>
              </a:lnSpc>
              <a:spcBef>
                <a:spcPts val="1240"/>
              </a:spcBef>
              <a:tabLst>
                <a:tab pos="389255" algn="l"/>
                <a:tab pos="1254125" algn="l"/>
                <a:tab pos="2216785" algn="l"/>
                <a:tab pos="2632075" algn="l"/>
                <a:tab pos="4023360" algn="l"/>
                <a:tab pos="5341620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45" dirty="0">
                <a:latin typeface="Times New Roman"/>
                <a:cs typeface="Times New Roman"/>
              </a:rPr>
              <a:t>Instills	</a:t>
            </a:r>
            <a:r>
              <a:rPr sz="2200" spc="-50" dirty="0">
                <a:latin typeface="Times New Roman"/>
                <a:cs typeface="Times New Roman"/>
              </a:rPr>
              <a:t>fe</a:t>
            </a:r>
            <a:r>
              <a:rPr sz="2200" spc="-65" dirty="0">
                <a:latin typeface="Times New Roman"/>
                <a:cs typeface="Times New Roman"/>
              </a:rPr>
              <a:t>e</a:t>
            </a:r>
            <a:r>
              <a:rPr sz="2200" spc="-125" dirty="0">
                <a:latin typeface="Times New Roman"/>
                <a:cs typeface="Times New Roman"/>
              </a:rPr>
              <a:t>l</a:t>
            </a:r>
            <a:r>
              <a:rPr sz="2200" spc="-65" dirty="0">
                <a:latin typeface="Times New Roman"/>
                <a:cs typeface="Times New Roman"/>
              </a:rPr>
              <a:t>ings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60" dirty="0">
                <a:latin typeface="Times New Roman"/>
                <a:cs typeface="Times New Roman"/>
              </a:rPr>
              <a:t>c</a:t>
            </a:r>
            <a:r>
              <a:rPr sz="2200" spc="-25" dirty="0">
                <a:latin typeface="Times New Roman"/>
                <a:cs typeface="Times New Roman"/>
              </a:rPr>
              <a:t>onfi</a:t>
            </a:r>
            <a:r>
              <a:rPr sz="2200" spc="-20" dirty="0">
                <a:latin typeface="Times New Roman"/>
                <a:cs typeface="Times New Roman"/>
              </a:rPr>
              <a:t>de</a:t>
            </a:r>
            <a:r>
              <a:rPr sz="2200" spc="-35" dirty="0">
                <a:latin typeface="Times New Roman"/>
                <a:cs typeface="Times New Roman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c</a:t>
            </a:r>
            <a:r>
              <a:rPr sz="2200" spc="-95" dirty="0">
                <a:latin typeface="Times New Roman"/>
                <a:cs typeface="Times New Roman"/>
              </a:rPr>
              <a:t>e</a:t>
            </a:r>
            <a:r>
              <a:rPr sz="2200" spc="-70" dirty="0">
                <a:latin typeface="Times New Roman"/>
                <a:cs typeface="Times New Roman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admi</a:t>
            </a:r>
            <a:r>
              <a:rPr sz="2200" spc="-20" dirty="0">
                <a:latin typeface="Times New Roman"/>
                <a:cs typeface="Times New Roman"/>
              </a:rPr>
              <a:t>r</a:t>
            </a:r>
            <a:r>
              <a:rPr sz="2200" spc="-80" dirty="0">
                <a:latin typeface="Times New Roman"/>
                <a:cs typeface="Times New Roman"/>
              </a:rPr>
              <a:t>a</a:t>
            </a:r>
            <a:r>
              <a:rPr sz="2200" spc="30" dirty="0">
                <a:latin typeface="Times New Roman"/>
                <a:cs typeface="Times New Roman"/>
              </a:rPr>
              <a:t>t</a:t>
            </a:r>
            <a:r>
              <a:rPr sz="2200" spc="-25" dirty="0">
                <a:latin typeface="Times New Roman"/>
                <a:cs typeface="Times New Roman"/>
              </a:rPr>
              <a:t>ion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8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nd  </a:t>
            </a:r>
            <a:r>
              <a:rPr sz="2200" spc="-25" dirty="0">
                <a:latin typeface="Times New Roman"/>
                <a:cs typeface="Times New Roman"/>
              </a:rPr>
              <a:t>commitment</a:t>
            </a:r>
            <a:endParaRPr sz="22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994"/>
              </a:spcBef>
              <a:tabLst>
                <a:tab pos="38925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65" dirty="0">
                <a:latin typeface="Times New Roman"/>
                <a:cs typeface="Times New Roman"/>
              </a:rPr>
              <a:t>Stimulates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followers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intellectually,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arousing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them</a:t>
            </a:r>
            <a:endParaRPr sz="220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  <a:spcBef>
                <a:spcPts val="5"/>
              </a:spcBef>
            </a:pPr>
            <a:r>
              <a:rPr sz="2200" spc="20" dirty="0">
                <a:latin typeface="Times New Roman"/>
                <a:cs typeface="Times New Roman"/>
              </a:rPr>
              <a:t>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develop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new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ways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to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think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about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problems.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546" y="5645607"/>
            <a:ext cx="5715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55" dirty="0">
                <a:latin typeface="Times New Roman"/>
                <a:cs typeface="Times New Roman"/>
              </a:rPr>
              <a:t>Uses</a:t>
            </a:r>
            <a:r>
              <a:rPr sz="2200" spc="4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contingent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rewards</a:t>
            </a:r>
            <a:r>
              <a:rPr sz="2200" spc="430" dirty="0">
                <a:latin typeface="Times New Roman"/>
                <a:cs typeface="Times New Roman"/>
              </a:rPr>
              <a:t> </a:t>
            </a:r>
            <a:r>
              <a:rPr sz="2200" spc="20" dirty="0">
                <a:latin typeface="Times New Roman"/>
                <a:cs typeface="Times New Roman"/>
              </a:rPr>
              <a:t>to</a:t>
            </a:r>
            <a:r>
              <a:rPr sz="2200" spc="43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positively</a:t>
            </a:r>
            <a:r>
              <a:rPr sz="2200" spc="42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reinforce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546" y="5851956"/>
            <a:ext cx="2877820" cy="95313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10"/>
              </a:spcBef>
            </a:pPr>
            <a:r>
              <a:rPr sz="2200" spc="-55" dirty="0">
                <a:latin typeface="Times New Roman"/>
                <a:cs typeface="Times New Roman"/>
              </a:rPr>
              <a:t>desirable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performances</a:t>
            </a:r>
            <a:endParaRPr sz="2200">
              <a:latin typeface="Times New Roman"/>
              <a:cs typeface="Times New Roman"/>
            </a:endParaRPr>
          </a:p>
          <a:p>
            <a:pPr marR="17145" algn="r">
              <a:lnSpc>
                <a:spcPct val="100000"/>
              </a:lnSpc>
              <a:spcBef>
                <a:spcPts val="1010"/>
              </a:spcBef>
              <a:tabLst>
                <a:tab pos="342265" algn="l"/>
              </a:tabLst>
            </a:pPr>
            <a:r>
              <a:rPr sz="1750" spc="-160" dirty="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sz="2200" spc="-65" dirty="0">
                <a:latin typeface="Times New Roman"/>
                <a:cs typeface="Times New Roman"/>
              </a:rPr>
              <a:t>Flexible</a:t>
            </a:r>
            <a:r>
              <a:rPr sz="2200" spc="-30" dirty="0">
                <a:latin typeface="Times New Roman"/>
                <a:cs typeface="Times New Roman"/>
              </a:rPr>
              <a:t> and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innovative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777" y="629792"/>
            <a:ext cx="5755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Fac</a:t>
            </a:r>
            <a:r>
              <a:rPr spc="25" dirty="0"/>
              <a:t>t</a:t>
            </a:r>
            <a:r>
              <a:rPr spc="-225" dirty="0"/>
              <a:t>ors</a:t>
            </a:r>
            <a:r>
              <a:rPr spc="-240" dirty="0"/>
              <a:t> </a:t>
            </a:r>
            <a:r>
              <a:rPr sz="3600" spc="25" dirty="0"/>
              <a:t>affectin</a:t>
            </a:r>
            <a:r>
              <a:rPr sz="3600" spc="40" dirty="0"/>
              <a:t>g</a:t>
            </a:r>
            <a:r>
              <a:rPr sz="3600" spc="-375" dirty="0"/>
              <a:t> </a:t>
            </a:r>
            <a:r>
              <a:rPr spc="105" dirty="0"/>
              <a:t>lead</a:t>
            </a:r>
            <a:r>
              <a:rPr spc="135" dirty="0"/>
              <a:t>e</a:t>
            </a:r>
            <a:r>
              <a:rPr spc="-190" dirty="0"/>
              <a:t>rship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39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2496311"/>
            <a:ext cx="9076943" cy="2962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833" y="602360"/>
            <a:ext cx="4450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Definin</a:t>
            </a:r>
            <a:r>
              <a:rPr sz="3600" spc="-85" dirty="0"/>
              <a:t>g</a:t>
            </a:r>
            <a:r>
              <a:rPr sz="3600" spc="-254" dirty="0"/>
              <a:t> </a:t>
            </a:r>
            <a:r>
              <a:rPr sz="3600" spc="295" dirty="0"/>
              <a:t>a</a:t>
            </a:r>
            <a:r>
              <a:rPr sz="3600" spc="-260" dirty="0"/>
              <a:t> </a:t>
            </a:r>
            <a:r>
              <a:rPr sz="3600" spc="90" dirty="0"/>
              <a:t>Lea</a:t>
            </a:r>
            <a:r>
              <a:rPr sz="3600" spc="105" dirty="0"/>
              <a:t>d</a:t>
            </a:r>
            <a:r>
              <a:rPr sz="3600" spc="130" dirty="0"/>
              <a:t>er…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964805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564" y="2988564"/>
            <a:ext cx="3692651" cy="36926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6193" y="1936495"/>
            <a:ext cx="7478395" cy="1468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Think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a leader that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you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worked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observed…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00">
              <a:latin typeface="Times New Roman"/>
              <a:cs typeface="Times New Roman"/>
            </a:endParaRPr>
          </a:p>
          <a:p>
            <a:pPr marL="861060">
              <a:lnSpc>
                <a:spcPct val="100000"/>
              </a:lnSpc>
              <a:tabLst>
                <a:tab pos="1766570" algn="l"/>
                <a:tab pos="2552700" algn="l"/>
                <a:tab pos="3203575" algn="l"/>
                <a:tab pos="4287520" algn="l"/>
              </a:tabLst>
            </a:pPr>
            <a:r>
              <a:rPr sz="2800" spc="-5" dirty="0">
                <a:latin typeface="Times New Roman"/>
                <a:cs typeface="Times New Roman"/>
              </a:rPr>
              <a:t>What	</a:t>
            </a:r>
            <a:r>
              <a:rPr sz="2800" dirty="0">
                <a:latin typeface="Times New Roman"/>
                <a:cs typeface="Times New Roman"/>
              </a:rPr>
              <a:t>does	this	</a:t>
            </a:r>
            <a:r>
              <a:rPr sz="2800" spc="-5" dirty="0">
                <a:latin typeface="Times New Roman"/>
                <a:cs typeface="Times New Roman"/>
              </a:rPr>
              <a:t>person	do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4705" y="3380359"/>
            <a:ext cx="29146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67080" algn="l"/>
                <a:tab pos="897890" algn="l"/>
                <a:tab pos="1697989" algn="l"/>
                <a:tab pos="2219960" algn="l"/>
              </a:tabLst>
            </a:pPr>
            <a:r>
              <a:rPr sz="2800" spc="-5" dirty="0">
                <a:latin typeface="Times New Roman"/>
                <a:cs typeface="Times New Roman"/>
              </a:rPr>
              <a:t>and	what	q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ali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ies  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per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4113" y="3380359"/>
            <a:ext cx="6794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es  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4705" y="4233494"/>
            <a:ext cx="3807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41069" algn="l"/>
                <a:tab pos="1635760" algn="l"/>
                <a:tab pos="2781935" algn="l"/>
                <a:tab pos="3496945" algn="l"/>
              </a:tabLst>
            </a:pP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ake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you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im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or  her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leader?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30623"/>
            <a:ext cx="1615439" cy="245059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344" y="656666"/>
            <a:ext cx="4954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/>
              <a:t>Factors</a:t>
            </a:r>
            <a:r>
              <a:rPr sz="3600" spc="-254" dirty="0"/>
              <a:t> </a:t>
            </a:r>
            <a:r>
              <a:rPr sz="3600" spc="20" dirty="0"/>
              <a:t>Affecting</a:t>
            </a:r>
            <a:r>
              <a:rPr sz="3600" spc="-270" dirty="0"/>
              <a:t> </a:t>
            </a:r>
            <a:r>
              <a:rPr sz="3600" spc="-350" dirty="0"/>
              <a:t>St</a:t>
            </a:r>
            <a:r>
              <a:rPr sz="3600" spc="-370" dirty="0"/>
              <a:t>y</a:t>
            </a:r>
            <a:r>
              <a:rPr sz="3600" spc="-40" dirty="0"/>
              <a:t>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2912" y="1875789"/>
            <a:ext cx="7822565" cy="3947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B31166"/>
              </a:buClr>
              <a:buSzPct val="80357"/>
              <a:buFont typeface="Wingdings"/>
              <a:buChar char=""/>
              <a:tabLst>
                <a:tab pos="355600" algn="l"/>
                <a:tab pos="356235" algn="l"/>
                <a:tab pos="1779905" algn="l"/>
              </a:tabLst>
            </a:pPr>
            <a:r>
              <a:rPr sz="2800" spc="-105" dirty="0">
                <a:solidFill>
                  <a:srgbClr val="70176D"/>
                </a:solidFill>
                <a:latin typeface="Times New Roman"/>
                <a:cs typeface="Times New Roman"/>
              </a:rPr>
              <a:t>Risk</a:t>
            </a:r>
            <a:r>
              <a:rPr sz="2800" spc="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decision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making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change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initiatives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based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on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degree</a:t>
            </a:r>
            <a:r>
              <a:rPr sz="2800" spc="-5" dirty="0">
                <a:latin typeface="Times New Roman"/>
                <a:cs typeface="Times New Roman"/>
              </a:rPr>
              <a:t> of	</a:t>
            </a:r>
            <a:r>
              <a:rPr sz="2800" spc="-80" dirty="0">
                <a:latin typeface="Times New Roman"/>
                <a:cs typeface="Times New Roman"/>
              </a:rPr>
              <a:t>risk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involved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357"/>
              <a:buFont typeface="Wingdings"/>
              <a:buChar char=""/>
              <a:tabLst>
                <a:tab pos="355600" algn="l"/>
                <a:tab pos="356235" algn="l"/>
                <a:tab pos="1546225" algn="l"/>
              </a:tabLst>
            </a:pPr>
            <a:r>
              <a:rPr sz="2800" spc="-120" dirty="0">
                <a:solidFill>
                  <a:srgbClr val="70176D"/>
                </a:solidFill>
                <a:latin typeface="Times New Roman"/>
                <a:cs typeface="Times New Roman"/>
              </a:rPr>
              <a:t>Type</a:t>
            </a:r>
            <a:r>
              <a:rPr sz="280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0176D"/>
                </a:solidFill>
                <a:latin typeface="Times New Roman"/>
                <a:cs typeface="Times New Roman"/>
              </a:rPr>
              <a:t>of	</a:t>
            </a:r>
            <a:r>
              <a:rPr sz="2800" spc="-55" dirty="0">
                <a:solidFill>
                  <a:srgbClr val="70176D"/>
                </a:solidFill>
                <a:latin typeface="Times New Roman"/>
                <a:cs typeface="Times New Roman"/>
              </a:rPr>
              <a:t>business</a:t>
            </a:r>
            <a:r>
              <a:rPr sz="2800" spc="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creative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business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supply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driven?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B31166"/>
              </a:buClr>
              <a:buSzPct val="80357"/>
              <a:buFont typeface="Wingdings"/>
              <a:buChar char=""/>
              <a:tabLst>
                <a:tab pos="355600" algn="l"/>
                <a:tab pos="356235" algn="l"/>
                <a:tab pos="1216660" algn="l"/>
              </a:tabLst>
            </a:pPr>
            <a:r>
              <a:rPr sz="2800" spc="-25" dirty="0">
                <a:solidFill>
                  <a:srgbClr val="70176D"/>
                </a:solidFill>
                <a:latin typeface="Times New Roman"/>
                <a:cs typeface="Times New Roman"/>
              </a:rPr>
              <a:t>How	</a:t>
            </a:r>
            <a:r>
              <a:rPr sz="2800" spc="-10" dirty="0">
                <a:solidFill>
                  <a:srgbClr val="70176D"/>
                </a:solidFill>
                <a:latin typeface="Times New Roman"/>
                <a:cs typeface="Times New Roman"/>
              </a:rPr>
              <a:t>important </a:t>
            </a:r>
            <a:r>
              <a:rPr sz="2800" spc="-65" dirty="0">
                <a:solidFill>
                  <a:srgbClr val="70176D"/>
                </a:solidFill>
                <a:latin typeface="Times New Roman"/>
                <a:cs typeface="Times New Roman"/>
              </a:rPr>
              <a:t>change</a:t>
            </a:r>
            <a:r>
              <a:rPr sz="2800" spc="-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70176D"/>
                </a:solidFill>
                <a:latin typeface="Times New Roman"/>
                <a:cs typeface="Times New Roman"/>
              </a:rPr>
              <a:t>is</a:t>
            </a:r>
            <a:r>
              <a:rPr sz="2800" spc="-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change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change’s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sake?</a:t>
            </a:r>
            <a:endParaRPr sz="2800">
              <a:latin typeface="Times New Roman"/>
              <a:cs typeface="Times New Roman"/>
            </a:endParaRPr>
          </a:p>
          <a:p>
            <a:pPr marL="355600" marR="266700" indent="-343535">
              <a:lnSpc>
                <a:spcPct val="100000"/>
              </a:lnSpc>
              <a:spcBef>
                <a:spcPts val="1005"/>
              </a:spcBef>
              <a:buClr>
                <a:srgbClr val="B31166"/>
              </a:buClr>
              <a:buSzPct val="80357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0" dirty="0">
                <a:solidFill>
                  <a:srgbClr val="70176D"/>
                </a:solidFill>
                <a:latin typeface="Times New Roman"/>
                <a:cs typeface="Times New Roman"/>
              </a:rPr>
              <a:t>Organisational</a:t>
            </a:r>
            <a:r>
              <a:rPr sz="2800" spc="-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70176D"/>
                </a:solidFill>
                <a:latin typeface="Times New Roman"/>
                <a:cs typeface="Times New Roman"/>
              </a:rPr>
              <a:t>culture</a:t>
            </a:r>
            <a:r>
              <a:rPr sz="2800" spc="2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may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long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embedded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difficult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change</a:t>
            </a:r>
            <a:endParaRPr sz="2800">
              <a:latin typeface="Times New Roman"/>
              <a:cs typeface="Times New Roman"/>
            </a:endParaRPr>
          </a:p>
          <a:p>
            <a:pPr marL="355600" marR="76835" indent="-343535">
              <a:lnSpc>
                <a:spcPct val="100000"/>
              </a:lnSpc>
              <a:spcBef>
                <a:spcPts val="1000"/>
              </a:spcBef>
              <a:buClr>
                <a:srgbClr val="B31166"/>
              </a:buClr>
              <a:buSzPct val="80357"/>
              <a:buFont typeface="Wingdings"/>
              <a:buChar char=""/>
              <a:tabLst>
                <a:tab pos="355600" algn="l"/>
                <a:tab pos="356235" algn="l"/>
                <a:tab pos="1838325" algn="l"/>
              </a:tabLst>
            </a:pPr>
            <a:r>
              <a:rPr sz="2800" spc="-10" dirty="0">
                <a:solidFill>
                  <a:srgbClr val="70176D"/>
                </a:solidFill>
                <a:latin typeface="Times New Roman"/>
                <a:cs typeface="Times New Roman"/>
              </a:rPr>
              <a:t>Nature</a:t>
            </a:r>
            <a:r>
              <a:rPr sz="2800" spc="1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0176D"/>
                </a:solidFill>
                <a:latin typeface="Times New Roman"/>
                <a:cs typeface="Times New Roman"/>
              </a:rPr>
              <a:t>of	the</a:t>
            </a:r>
            <a:r>
              <a:rPr sz="2800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70176D"/>
                </a:solidFill>
                <a:latin typeface="Times New Roman"/>
                <a:cs typeface="Times New Roman"/>
              </a:rPr>
              <a:t>task</a:t>
            </a:r>
            <a:r>
              <a:rPr sz="2800" spc="-5" dirty="0">
                <a:solidFill>
                  <a:srgbClr val="70176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needing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cooperation?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Direction?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Structure?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5744" y="570992"/>
            <a:ext cx="41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FFFF"/>
                </a:solidFill>
                <a:latin typeface="Verdana"/>
                <a:cs typeface="Verdana"/>
              </a:rPr>
              <a:t>40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5820" y="477012"/>
            <a:ext cx="4329683" cy="57729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49488" y="6427114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9220"/>
            <a:ext cx="4572000" cy="6748780"/>
            <a:chOff x="0" y="109220"/>
            <a:chExt cx="4572000" cy="6748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611"/>
              <a:ext cx="4572000" cy="67053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303" y="109220"/>
              <a:ext cx="1760037" cy="1671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2690" y="571576"/>
            <a:ext cx="1646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5" dirty="0"/>
              <a:t>Pe</a:t>
            </a:r>
            <a:r>
              <a:rPr sz="4000" spc="-105" dirty="0"/>
              <a:t>r</a:t>
            </a:r>
            <a:r>
              <a:rPr sz="4000" spc="-150" dirty="0"/>
              <a:t>son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7415" rIns="0" bIns="0" rtlCol="0">
            <a:spAutoFit/>
          </a:bodyPr>
          <a:lstStyle/>
          <a:p>
            <a:pPr marL="201295" algn="ctr">
              <a:lnSpc>
                <a:spcPct val="100000"/>
              </a:lnSpc>
              <a:spcBef>
                <a:spcPts val="1115"/>
              </a:spcBef>
            </a:pPr>
            <a:r>
              <a:rPr sz="2800" spc="-5" dirty="0"/>
              <a:t>Is leadership a</a:t>
            </a:r>
            <a:r>
              <a:rPr sz="2800" spc="-15" dirty="0"/>
              <a:t> </a:t>
            </a:r>
            <a:r>
              <a:rPr sz="2800" dirty="0"/>
              <a:t>position</a:t>
            </a:r>
            <a:r>
              <a:rPr sz="2800" spc="-20" dirty="0"/>
              <a:t> </a:t>
            </a:r>
            <a:r>
              <a:rPr sz="2800" spc="-5" dirty="0"/>
              <a:t>of</a:t>
            </a:r>
            <a:r>
              <a:rPr sz="2800" spc="10" dirty="0"/>
              <a:t> </a:t>
            </a:r>
            <a:r>
              <a:rPr sz="2800" spc="-10" dirty="0"/>
              <a:t>office</a:t>
            </a:r>
            <a:r>
              <a:rPr sz="2800" spc="-15" dirty="0"/>
              <a:t> </a:t>
            </a:r>
            <a:r>
              <a:rPr sz="2800" spc="-5" dirty="0"/>
              <a:t>or</a:t>
            </a:r>
            <a:r>
              <a:rPr sz="2800" spc="10" dirty="0"/>
              <a:t> </a:t>
            </a:r>
            <a:r>
              <a:rPr sz="2800" spc="-5" dirty="0"/>
              <a:t>authority?</a:t>
            </a:r>
            <a:endParaRPr sz="2800"/>
          </a:p>
          <a:p>
            <a:pPr marL="292100" algn="ctr">
              <a:lnSpc>
                <a:spcPct val="100000"/>
              </a:lnSpc>
              <a:spcBef>
                <a:spcPts val="1010"/>
              </a:spcBef>
            </a:pPr>
            <a:r>
              <a:rPr sz="2800" spc="-40" dirty="0"/>
              <a:t>Or,</a:t>
            </a:r>
            <a:endParaRPr sz="2800"/>
          </a:p>
          <a:p>
            <a:pPr marL="213360" marR="5080" algn="ctr">
              <a:lnSpc>
                <a:spcPct val="100000"/>
              </a:lnSpc>
              <a:spcBef>
                <a:spcPts val="994"/>
              </a:spcBef>
            </a:pPr>
            <a:r>
              <a:rPr sz="2800" spc="-5" dirty="0"/>
              <a:t>Is</a:t>
            </a:r>
            <a:r>
              <a:rPr sz="2800" dirty="0"/>
              <a:t> </a:t>
            </a:r>
            <a:r>
              <a:rPr sz="2800" spc="-5" dirty="0"/>
              <a:t>leadership an</a:t>
            </a:r>
            <a:r>
              <a:rPr sz="2800" dirty="0"/>
              <a:t> </a:t>
            </a:r>
            <a:r>
              <a:rPr sz="2800" spc="-5" dirty="0"/>
              <a:t>ability</a:t>
            </a:r>
            <a:r>
              <a:rPr sz="2800" spc="-20" dirty="0"/>
              <a:t> </a:t>
            </a:r>
            <a:r>
              <a:rPr sz="2800" spc="-5" dirty="0"/>
              <a:t>in</a:t>
            </a:r>
            <a:r>
              <a:rPr sz="2800" spc="5" dirty="0"/>
              <a:t> </a:t>
            </a:r>
            <a:r>
              <a:rPr sz="2800" spc="-5" dirty="0"/>
              <a:t>the</a:t>
            </a:r>
            <a:r>
              <a:rPr sz="2800" spc="-10" dirty="0"/>
              <a:t> </a:t>
            </a:r>
            <a:r>
              <a:rPr sz="2800" spc="-5" dirty="0"/>
              <a:t>sense that</a:t>
            </a:r>
            <a:r>
              <a:rPr sz="2800" spc="-15" dirty="0"/>
              <a:t> </a:t>
            </a:r>
            <a:r>
              <a:rPr sz="2800" spc="-5" dirty="0"/>
              <a:t>he</a:t>
            </a:r>
            <a:r>
              <a:rPr sz="2800" dirty="0"/>
              <a:t> </a:t>
            </a:r>
            <a:r>
              <a:rPr sz="2800" spc="-5" dirty="0"/>
              <a:t>is</a:t>
            </a:r>
            <a:r>
              <a:rPr sz="2800" dirty="0"/>
              <a:t> </a:t>
            </a:r>
            <a:r>
              <a:rPr sz="2800" spc="-5" dirty="0"/>
              <a:t>a</a:t>
            </a:r>
            <a:r>
              <a:rPr sz="2800" dirty="0"/>
              <a:t> </a:t>
            </a:r>
            <a:r>
              <a:rPr sz="2800" spc="-5" dirty="0"/>
              <a:t>leader </a:t>
            </a:r>
            <a:r>
              <a:rPr sz="2800" spc="-685" dirty="0"/>
              <a:t> </a:t>
            </a:r>
            <a:r>
              <a:rPr sz="2800" spc="-5" dirty="0"/>
              <a:t>because</a:t>
            </a:r>
            <a:r>
              <a:rPr sz="2800" spc="-10" dirty="0"/>
              <a:t> </a:t>
            </a:r>
            <a:r>
              <a:rPr sz="2800" dirty="0"/>
              <a:t>he </a:t>
            </a:r>
            <a:r>
              <a:rPr sz="2800" spc="-5" dirty="0"/>
              <a:t>leads?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964805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12420"/>
            <a:ext cx="9144000" cy="6545580"/>
            <a:chOff x="0" y="312420"/>
            <a:chExt cx="9144000" cy="65455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6276" y="4024882"/>
              <a:ext cx="3887724" cy="28331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92879"/>
              <a:ext cx="5090160" cy="2865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39" y="312420"/>
              <a:ext cx="1219199" cy="1219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1140" cy="65135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69558" y="1242567"/>
              <a:ext cx="2369820" cy="553720"/>
            </a:xfrm>
            <a:custGeom>
              <a:avLst/>
              <a:gdLst/>
              <a:ahLst/>
              <a:cxnLst/>
              <a:rect l="l" t="t" r="r" b="b"/>
              <a:pathLst>
                <a:path w="2369820" h="553719">
                  <a:moveTo>
                    <a:pt x="2325116" y="0"/>
                  </a:moveTo>
                  <a:lnTo>
                    <a:pt x="2097023" y="75437"/>
                  </a:lnTo>
                  <a:lnTo>
                    <a:pt x="1867281" y="144526"/>
                  </a:lnTo>
                  <a:lnTo>
                    <a:pt x="1791335" y="165735"/>
                  </a:lnTo>
                  <a:lnTo>
                    <a:pt x="1637030" y="207010"/>
                  </a:lnTo>
                  <a:lnTo>
                    <a:pt x="1484375" y="245364"/>
                  </a:lnTo>
                  <a:lnTo>
                    <a:pt x="1408684" y="263525"/>
                  </a:lnTo>
                  <a:lnTo>
                    <a:pt x="1181608" y="314325"/>
                  </a:lnTo>
                  <a:lnTo>
                    <a:pt x="958595" y="359410"/>
                  </a:lnTo>
                  <a:lnTo>
                    <a:pt x="812418" y="386842"/>
                  </a:lnTo>
                  <a:lnTo>
                    <a:pt x="597662" y="424053"/>
                  </a:lnTo>
                  <a:lnTo>
                    <a:pt x="322834" y="466090"/>
                  </a:lnTo>
                  <a:lnTo>
                    <a:pt x="125983" y="492760"/>
                  </a:lnTo>
                  <a:lnTo>
                    <a:pt x="0" y="508127"/>
                  </a:lnTo>
                  <a:lnTo>
                    <a:pt x="7012" y="519176"/>
                  </a:lnTo>
                  <a:lnTo>
                    <a:pt x="21181" y="541274"/>
                  </a:lnTo>
                  <a:lnTo>
                    <a:pt x="28193" y="552323"/>
                  </a:lnTo>
                  <a:lnTo>
                    <a:pt x="55698" y="553040"/>
                  </a:lnTo>
                  <a:lnTo>
                    <a:pt x="85841" y="553296"/>
                  </a:lnTo>
                  <a:lnTo>
                    <a:pt x="118515" y="553104"/>
                  </a:lnTo>
                  <a:lnTo>
                    <a:pt x="153610" y="552478"/>
                  </a:lnTo>
                  <a:lnTo>
                    <a:pt x="230627" y="549978"/>
                  </a:lnTo>
                  <a:lnTo>
                    <a:pt x="361585" y="543314"/>
                  </a:lnTo>
                  <a:lnTo>
                    <a:pt x="613730" y="525342"/>
                  </a:lnTo>
                  <a:lnTo>
                    <a:pt x="1014979" y="488627"/>
                  </a:lnTo>
                  <a:lnTo>
                    <a:pt x="1558610" y="428485"/>
                  </a:lnTo>
                  <a:lnTo>
                    <a:pt x="1956182" y="377497"/>
                  </a:lnTo>
                  <a:lnTo>
                    <a:pt x="2203730" y="341684"/>
                  </a:lnTo>
                  <a:lnTo>
                    <a:pt x="2331142" y="321256"/>
                  </a:lnTo>
                  <a:lnTo>
                    <a:pt x="2369439" y="314706"/>
                  </a:lnTo>
                  <a:lnTo>
                    <a:pt x="2362382" y="263014"/>
                  </a:lnTo>
                  <a:lnTo>
                    <a:pt x="2357075" y="224796"/>
                  </a:lnTo>
                  <a:lnTo>
                    <a:pt x="2353080" y="196683"/>
                  </a:lnTo>
                  <a:lnTo>
                    <a:pt x="2349960" y="175308"/>
                  </a:lnTo>
                  <a:lnTo>
                    <a:pt x="2344594" y="139305"/>
                  </a:lnTo>
                  <a:lnTo>
                    <a:pt x="2341474" y="117942"/>
                  </a:lnTo>
                  <a:lnTo>
                    <a:pt x="2337479" y="89848"/>
                  </a:lnTo>
                  <a:lnTo>
                    <a:pt x="2332172" y="51657"/>
                  </a:lnTo>
                  <a:lnTo>
                    <a:pt x="232511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" y="0"/>
              <a:ext cx="9142730" cy="6510020"/>
            </a:xfrm>
            <a:custGeom>
              <a:avLst/>
              <a:gdLst/>
              <a:ahLst/>
              <a:cxnLst/>
              <a:rect l="l" t="t" r="r" b="b"/>
              <a:pathLst>
                <a:path w="9142730" h="6510020">
                  <a:moveTo>
                    <a:pt x="9142476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0" y="6008370"/>
                  </a:lnTo>
                  <a:lnTo>
                    <a:pt x="0" y="6510020"/>
                  </a:lnTo>
                  <a:lnTo>
                    <a:pt x="9142476" y="6510020"/>
                  </a:lnTo>
                  <a:lnTo>
                    <a:pt x="9142476" y="6008878"/>
                  </a:lnTo>
                  <a:lnTo>
                    <a:pt x="9142476" y="6008370"/>
                  </a:lnTo>
                  <a:lnTo>
                    <a:pt x="9142476" y="166878"/>
                  </a:lnTo>
                  <a:lnTo>
                    <a:pt x="8642350" y="166878"/>
                  </a:lnTo>
                  <a:lnTo>
                    <a:pt x="8642350" y="1511325"/>
                  </a:lnTo>
                  <a:lnTo>
                    <a:pt x="8286877" y="1564767"/>
                  </a:lnTo>
                  <a:lnTo>
                    <a:pt x="7917688" y="1614297"/>
                  </a:lnTo>
                  <a:lnTo>
                    <a:pt x="7176008" y="1696593"/>
                  </a:lnTo>
                  <a:lnTo>
                    <a:pt x="6806819" y="1726311"/>
                  </a:lnTo>
                  <a:lnTo>
                    <a:pt x="6075045" y="1769110"/>
                  </a:lnTo>
                  <a:lnTo>
                    <a:pt x="5363083" y="1792224"/>
                  </a:lnTo>
                  <a:lnTo>
                    <a:pt x="5013706" y="1795526"/>
                  </a:lnTo>
                  <a:lnTo>
                    <a:pt x="4337939" y="1795526"/>
                  </a:lnTo>
                  <a:lnTo>
                    <a:pt x="4011676" y="1788922"/>
                  </a:lnTo>
                  <a:lnTo>
                    <a:pt x="3695192" y="1779016"/>
                  </a:lnTo>
                  <a:lnTo>
                    <a:pt x="3091942" y="1752727"/>
                  </a:lnTo>
                  <a:lnTo>
                    <a:pt x="2534920" y="1719707"/>
                  </a:lnTo>
                  <a:lnTo>
                    <a:pt x="2030603" y="1680210"/>
                  </a:lnTo>
                  <a:lnTo>
                    <a:pt x="903262" y="1564767"/>
                  </a:lnTo>
                  <a:lnTo>
                    <a:pt x="514350" y="1512747"/>
                  </a:lnTo>
                  <a:lnTo>
                    <a:pt x="514350" y="166370"/>
                  </a:lnTo>
                  <a:lnTo>
                    <a:pt x="9142476" y="166370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5343" y="0"/>
              <a:ext cx="765048" cy="11643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44968" y="0"/>
              <a:ext cx="685800" cy="1099185"/>
            </a:xfrm>
            <a:custGeom>
              <a:avLst/>
              <a:gdLst/>
              <a:ahLst/>
              <a:cxnLst/>
              <a:rect l="l" t="t" r="r" b="b"/>
              <a:pathLst>
                <a:path w="685800" h="1099185">
                  <a:moveTo>
                    <a:pt x="685800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685800" y="1098803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4611" y="3840479"/>
              <a:ext cx="5009387" cy="30175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58392" y="620344"/>
            <a:ext cx="100139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40" dirty="0">
                <a:solidFill>
                  <a:srgbClr val="FFFFFF"/>
                </a:solidFill>
                <a:latin typeface="Verdana"/>
                <a:cs typeface="Verdana"/>
              </a:rPr>
              <a:t>No…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912" y="1945639"/>
            <a:ext cx="7914005" cy="284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leader by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 </a:t>
            </a:r>
            <a:r>
              <a:rPr sz="2800" spc="-10" dirty="0">
                <a:latin typeface="Times New Roman"/>
                <a:cs typeface="Times New Roman"/>
              </a:rPr>
              <a:t>meaning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one</a:t>
            </a:r>
            <a:r>
              <a:rPr sz="2800" spc="-5" dirty="0">
                <a:latin typeface="Times New Roman"/>
                <a:cs typeface="Times New Roman"/>
              </a:rPr>
              <a:t> who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first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leads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example,</a:t>
            </a:r>
            <a:r>
              <a:rPr sz="2800" dirty="0">
                <a:latin typeface="Times New Roman"/>
                <a:cs typeface="Times New Roman"/>
              </a:rPr>
              <a:t> so 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motivated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follow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him.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 marR="125095">
              <a:lnSpc>
                <a:spcPct val="100000"/>
              </a:lnSpc>
              <a:spcBef>
                <a:spcPts val="1800"/>
              </a:spcBef>
            </a:pPr>
            <a:r>
              <a:rPr sz="2800" spc="-10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5" dirty="0">
                <a:latin typeface="Times New Roman"/>
                <a:cs typeface="Times New Roman"/>
              </a:rPr>
              <a:t> a </a:t>
            </a:r>
            <a:r>
              <a:rPr sz="2800" spc="-20" dirty="0">
                <a:latin typeface="Times New Roman"/>
                <a:cs typeface="Times New Roman"/>
              </a:rPr>
              <a:t>leader,</a:t>
            </a:r>
            <a:r>
              <a:rPr sz="2800" spc="-5" dirty="0">
                <a:latin typeface="Times New Roman"/>
                <a:cs typeface="Times New Roman"/>
              </a:rPr>
              <a:t> 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person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must have a </a:t>
            </a:r>
            <a:r>
              <a:rPr sz="2800" dirty="0">
                <a:latin typeface="Times New Roman"/>
                <a:cs typeface="Times New Roman"/>
              </a:rPr>
              <a:t>deep-rooted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commitment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goal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will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strive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achieve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if </a:t>
            </a:r>
            <a:r>
              <a:rPr sz="2800" dirty="0">
                <a:latin typeface="Times New Roman"/>
                <a:cs typeface="Times New Roman"/>
              </a:rPr>
              <a:t>nobody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follows him!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4805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265" y="607313"/>
            <a:ext cx="3422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Who</a:t>
            </a:r>
            <a:r>
              <a:rPr spc="-240" dirty="0"/>
              <a:t> </a:t>
            </a:r>
            <a:r>
              <a:rPr spc="-235" dirty="0"/>
              <a:t>i</a:t>
            </a:r>
            <a:r>
              <a:rPr spc="-434" dirty="0"/>
              <a:t>s</a:t>
            </a:r>
            <a:r>
              <a:rPr spc="-254" dirty="0"/>
              <a:t> </a:t>
            </a:r>
            <a:r>
              <a:rPr spc="265" dirty="0"/>
              <a:t>a</a:t>
            </a:r>
            <a:r>
              <a:rPr spc="-240" dirty="0"/>
              <a:t> </a:t>
            </a:r>
            <a:r>
              <a:rPr spc="25" dirty="0"/>
              <a:t>leade</a:t>
            </a:r>
            <a:r>
              <a:rPr spc="20" dirty="0"/>
              <a:t>r</a:t>
            </a:r>
            <a:r>
              <a:rPr spc="-270" dirty="0"/>
              <a:t> </a:t>
            </a:r>
            <a:r>
              <a:rPr spc="14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64805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87267" y="222504"/>
            <a:ext cx="5857240" cy="6419215"/>
            <a:chOff x="3287267" y="222504"/>
            <a:chExt cx="5857240" cy="6419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7267" y="3122676"/>
              <a:ext cx="5856732" cy="35189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0703" y="222504"/>
              <a:ext cx="1476755" cy="14752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8968" y="1985010"/>
            <a:ext cx="7885430" cy="363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44090" algn="l"/>
                <a:tab pos="5205730" algn="l"/>
              </a:tabLst>
            </a:pP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person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who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influences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group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40" dirty="0">
                <a:latin typeface="Times New Roman"/>
                <a:cs typeface="Times New Roman"/>
              </a:rPr>
              <a:t>people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towards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achievement</a:t>
            </a:r>
            <a:r>
              <a:rPr sz="2800" spc="-5" dirty="0">
                <a:latin typeface="Times New Roman"/>
                <a:cs typeface="Times New Roman"/>
              </a:rPr>
              <a:t> of	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goal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107950" marR="4442460" algn="just">
              <a:lnSpc>
                <a:spcPct val="100000"/>
              </a:lnSpc>
            </a:pPr>
            <a:r>
              <a:rPr sz="2800" spc="-220" dirty="0">
                <a:latin typeface="Times New Roman"/>
                <a:cs typeface="Times New Roman"/>
              </a:rPr>
              <a:t>“A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leader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is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one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who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kn</a:t>
            </a:r>
            <a:r>
              <a:rPr sz="2800" spc="-55" dirty="0">
                <a:latin typeface="Times New Roman"/>
                <a:cs typeface="Times New Roman"/>
              </a:rPr>
              <a:t>o</a:t>
            </a:r>
            <a:r>
              <a:rPr sz="2800" spc="-114" dirty="0">
                <a:latin typeface="Times New Roman"/>
                <a:cs typeface="Times New Roman"/>
              </a:rPr>
              <a:t>ws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w</a:t>
            </a:r>
            <a:r>
              <a:rPr sz="2800" spc="-145" dirty="0">
                <a:latin typeface="Times New Roman"/>
                <a:cs typeface="Times New Roman"/>
              </a:rPr>
              <a:t>a</a:t>
            </a:r>
            <a:r>
              <a:rPr sz="2800" spc="-470" dirty="0">
                <a:latin typeface="Times New Roman"/>
                <a:cs typeface="Times New Roman"/>
              </a:rPr>
              <a:t>y</a:t>
            </a:r>
            <a:r>
              <a:rPr sz="2800" spc="-90" dirty="0">
                <a:latin typeface="Times New Roman"/>
                <a:cs typeface="Times New Roman"/>
              </a:rPr>
              <a:t>,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oe</a:t>
            </a:r>
            <a:r>
              <a:rPr sz="2800" spc="-40" dirty="0">
                <a:latin typeface="Times New Roman"/>
                <a:cs typeface="Times New Roman"/>
              </a:rPr>
              <a:t>s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he  </a:t>
            </a:r>
            <a:r>
              <a:rPr sz="2800" spc="-225" dirty="0">
                <a:latin typeface="Times New Roman"/>
                <a:cs typeface="Times New Roman"/>
              </a:rPr>
              <a:t>way,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shows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way.”</a:t>
            </a:r>
            <a:endParaRPr sz="2800">
              <a:latin typeface="Times New Roman"/>
              <a:cs typeface="Times New Roman"/>
            </a:endParaRPr>
          </a:p>
          <a:p>
            <a:pPr marL="107950" algn="just">
              <a:lnSpc>
                <a:spcPct val="100000"/>
              </a:lnSpc>
              <a:spcBef>
                <a:spcPts val="5"/>
              </a:spcBef>
            </a:pPr>
            <a:r>
              <a:rPr sz="2800" spc="-60" dirty="0">
                <a:latin typeface="Times New Roman"/>
                <a:cs typeface="Times New Roman"/>
              </a:rPr>
              <a:t>-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John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Times New Roman"/>
                <a:cs typeface="Times New Roman"/>
              </a:rPr>
              <a:t>C.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Maxwell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2560" y="0"/>
            <a:ext cx="6265545" cy="1710055"/>
            <a:chOff x="1432560" y="0"/>
            <a:chExt cx="6265545" cy="17100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0" y="219456"/>
              <a:ext cx="2522219" cy="1068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304" y="0"/>
              <a:ext cx="1380744" cy="17099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1714" y="261365"/>
              <a:ext cx="2364105" cy="944880"/>
            </a:xfrm>
            <a:custGeom>
              <a:avLst/>
              <a:gdLst/>
              <a:ahLst/>
              <a:cxnLst/>
              <a:rect l="l" t="t" r="r" b="b"/>
              <a:pathLst>
                <a:path w="2364104" h="944880">
                  <a:moveTo>
                    <a:pt x="1891284" y="0"/>
                  </a:moveTo>
                  <a:lnTo>
                    <a:pt x="0" y="0"/>
                  </a:lnTo>
                  <a:lnTo>
                    <a:pt x="472440" y="472439"/>
                  </a:lnTo>
                  <a:lnTo>
                    <a:pt x="0" y="944879"/>
                  </a:lnTo>
                  <a:lnTo>
                    <a:pt x="1891284" y="944879"/>
                  </a:lnTo>
                  <a:lnTo>
                    <a:pt x="2363724" y="472439"/>
                  </a:lnTo>
                  <a:lnTo>
                    <a:pt x="18912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1714" y="261365"/>
              <a:ext cx="2364105" cy="944880"/>
            </a:xfrm>
            <a:custGeom>
              <a:avLst/>
              <a:gdLst/>
              <a:ahLst/>
              <a:cxnLst/>
              <a:rect l="l" t="t" r="r" b="b"/>
              <a:pathLst>
                <a:path w="2364104" h="944880">
                  <a:moveTo>
                    <a:pt x="0" y="0"/>
                  </a:moveTo>
                  <a:lnTo>
                    <a:pt x="1891284" y="0"/>
                  </a:lnTo>
                  <a:lnTo>
                    <a:pt x="2363724" y="472439"/>
                  </a:lnTo>
                  <a:lnTo>
                    <a:pt x="1891284" y="944879"/>
                  </a:lnTo>
                  <a:lnTo>
                    <a:pt x="0" y="944879"/>
                  </a:lnTo>
                  <a:lnTo>
                    <a:pt x="472440" y="47243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9114" y="342138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3713226" y="0"/>
                  </a:moveTo>
                  <a:lnTo>
                    <a:pt x="0" y="0"/>
                  </a:lnTo>
                  <a:lnTo>
                    <a:pt x="392430" y="392429"/>
                  </a:lnTo>
                  <a:lnTo>
                    <a:pt x="0" y="784859"/>
                  </a:lnTo>
                  <a:lnTo>
                    <a:pt x="3713226" y="784859"/>
                  </a:lnTo>
                  <a:lnTo>
                    <a:pt x="4105656" y="392429"/>
                  </a:lnTo>
                  <a:lnTo>
                    <a:pt x="3713226" y="0"/>
                  </a:lnTo>
                  <a:close/>
                </a:path>
              </a:pathLst>
            </a:custGeom>
            <a:solidFill>
              <a:srgbClr val="D0E2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9114" y="342138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0" y="0"/>
                  </a:moveTo>
                  <a:lnTo>
                    <a:pt x="3713226" y="0"/>
                  </a:lnTo>
                  <a:lnTo>
                    <a:pt x="4105656" y="392429"/>
                  </a:lnTo>
                  <a:lnTo>
                    <a:pt x="3713226" y="784859"/>
                  </a:lnTo>
                  <a:lnTo>
                    <a:pt x="0" y="784859"/>
                  </a:lnTo>
                  <a:lnTo>
                    <a:pt x="392430" y="39242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D0E2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99052" y="465836"/>
            <a:ext cx="3101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EARN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STRONG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32560" y="1019555"/>
            <a:ext cx="6265545" cy="1767839"/>
            <a:chOff x="1432560" y="1019555"/>
            <a:chExt cx="6265545" cy="176783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60" y="1296923"/>
              <a:ext cx="2522219" cy="10698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5396" y="1019555"/>
              <a:ext cx="1431035" cy="17678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21714" y="1338833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1890522" y="0"/>
                  </a:moveTo>
                  <a:lnTo>
                    <a:pt x="0" y="0"/>
                  </a:lnTo>
                  <a:lnTo>
                    <a:pt x="473202" y="473201"/>
                  </a:lnTo>
                  <a:lnTo>
                    <a:pt x="0" y="946403"/>
                  </a:lnTo>
                  <a:lnTo>
                    <a:pt x="1890522" y="946403"/>
                  </a:lnTo>
                  <a:lnTo>
                    <a:pt x="2363724" y="473201"/>
                  </a:lnTo>
                  <a:lnTo>
                    <a:pt x="1890522" y="0"/>
                  </a:lnTo>
                  <a:close/>
                </a:path>
              </a:pathLst>
            </a:custGeom>
            <a:solidFill>
              <a:srgbClr val="48D1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1714" y="1338833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0" y="0"/>
                  </a:moveTo>
                  <a:lnTo>
                    <a:pt x="1890522" y="0"/>
                  </a:lnTo>
                  <a:lnTo>
                    <a:pt x="2363724" y="473201"/>
                  </a:lnTo>
                  <a:lnTo>
                    <a:pt x="1890522" y="946403"/>
                  </a:lnTo>
                  <a:lnTo>
                    <a:pt x="0" y="946403"/>
                  </a:lnTo>
                  <a:lnTo>
                    <a:pt x="473202" y="47320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9114" y="1419605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3713226" y="0"/>
                  </a:moveTo>
                  <a:lnTo>
                    <a:pt x="0" y="0"/>
                  </a:lnTo>
                  <a:lnTo>
                    <a:pt x="392430" y="392430"/>
                  </a:lnTo>
                  <a:lnTo>
                    <a:pt x="0" y="784860"/>
                  </a:lnTo>
                  <a:lnTo>
                    <a:pt x="3713226" y="784860"/>
                  </a:lnTo>
                  <a:lnTo>
                    <a:pt x="4105656" y="392430"/>
                  </a:lnTo>
                  <a:lnTo>
                    <a:pt x="3713226" y="0"/>
                  </a:lnTo>
                  <a:close/>
                </a:path>
              </a:pathLst>
            </a:custGeom>
            <a:solidFill>
              <a:srgbClr val="CFEEE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79114" y="1419605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0" y="0"/>
                  </a:moveTo>
                  <a:lnTo>
                    <a:pt x="3713226" y="0"/>
                  </a:lnTo>
                  <a:lnTo>
                    <a:pt x="4105656" y="392430"/>
                  </a:lnTo>
                  <a:lnTo>
                    <a:pt x="3713226" y="784860"/>
                  </a:lnTo>
                  <a:lnTo>
                    <a:pt x="0" y="784860"/>
                  </a:lnTo>
                  <a:lnTo>
                    <a:pt x="392430" y="39243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FEE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24603" y="1544573"/>
            <a:ext cx="2646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MPOWER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PEOPLE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32560" y="2098548"/>
            <a:ext cx="6265545" cy="1767839"/>
            <a:chOff x="1432560" y="2098548"/>
            <a:chExt cx="6265545" cy="1767839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60" y="2375916"/>
              <a:ext cx="2522219" cy="10698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9676" y="2098548"/>
              <a:ext cx="1524000" cy="17678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21714" y="2417826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1890522" y="0"/>
                  </a:moveTo>
                  <a:lnTo>
                    <a:pt x="0" y="0"/>
                  </a:lnTo>
                  <a:lnTo>
                    <a:pt x="473202" y="473201"/>
                  </a:lnTo>
                  <a:lnTo>
                    <a:pt x="0" y="946403"/>
                  </a:lnTo>
                  <a:lnTo>
                    <a:pt x="1890522" y="946403"/>
                  </a:lnTo>
                  <a:lnTo>
                    <a:pt x="2363724" y="473201"/>
                  </a:lnTo>
                  <a:lnTo>
                    <a:pt x="1890522" y="0"/>
                  </a:lnTo>
                  <a:close/>
                </a:path>
              </a:pathLst>
            </a:custGeom>
            <a:solidFill>
              <a:srgbClr val="46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1714" y="2417826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0" y="0"/>
                  </a:moveTo>
                  <a:lnTo>
                    <a:pt x="1890522" y="0"/>
                  </a:lnTo>
                  <a:lnTo>
                    <a:pt x="2363724" y="473201"/>
                  </a:lnTo>
                  <a:lnTo>
                    <a:pt x="1890522" y="946403"/>
                  </a:lnTo>
                  <a:lnTo>
                    <a:pt x="0" y="946403"/>
                  </a:lnTo>
                  <a:lnTo>
                    <a:pt x="473202" y="47320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9114" y="2498598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3713226" y="0"/>
                  </a:moveTo>
                  <a:lnTo>
                    <a:pt x="0" y="0"/>
                  </a:lnTo>
                  <a:lnTo>
                    <a:pt x="392430" y="392429"/>
                  </a:lnTo>
                  <a:lnTo>
                    <a:pt x="0" y="784860"/>
                  </a:lnTo>
                  <a:lnTo>
                    <a:pt x="3713226" y="784860"/>
                  </a:lnTo>
                  <a:lnTo>
                    <a:pt x="4105656" y="392429"/>
                  </a:lnTo>
                  <a:lnTo>
                    <a:pt x="3713226" y="0"/>
                  </a:lnTo>
                  <a:close/>
                </a:path>
              </a:pathLst>
            </a:custGeom>
            <a:solidFill>
              <a:srgbClr val="CEF1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79114" y="2498598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0" y="0"/>
                  </a:moveTo>
                  <a:lnTo>
                    <a:pt x="3713226" y="0"/>
                  </a:lnTo>
                  <a:lnTo>
                    <a:pt x="4105656" y="392429"/>
                  </a:lnTo>
                  <a:lnTo>
                    <a:pt x="3713226" y="784860"/>
                  </a:lnTo>
                  <a:lnTo>
                    <a:pt x="0" y="784860"/>
                  </a:lnTo>
                  <a:lnTo>
                    <a:pt x="392430" y="39242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EF1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53203" y="2622626"/>
            <a:ext cx="2190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SK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QUESTIONS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32560" y="3176016"/>
            <a:ext cx="6265545" cy="1769745"/>
            <a:chOff x="1432560" y="3176016"/>
            <a:chExt cx="6265545" cy="1769745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60" y="3453384"/>
              <a:ext cx="2522219" cy="10698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9008" y="3176016"/>
              <a:ext cx="1543812" cy="176936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21714" y="3495294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1890522" y="0"/>
                  </a:moveTo>
                  <a:lnTo>
                    <a:pt x="0" y="0"/>
                  </a:lnTo>
                  <a:lnTo>
                    <a:pt x="473202" y="473201"/>
                  </a:lnTo>
                  <a:lnTo>
                    <a:pt x="0" y="946403"/>
                  </a:lnTo>
                  <a:lnTo>
                    <a:pt x="1890522" y="946403"/>
                  </a:lnTo>
                  <a:lnTo>
                    <a:pt x="2363724" y="473201"/>
                  </a:lnTo>
                  <a:lnTo>
                    <a:pt x="1890522" y="0"/>
                  </a:lnTo>
                  <a:close/>
                </a:path>
              </a:pathLst>
            </a:custGeom>
            <a:solidFill>
              <a:srgbClr val="8DE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1714" y="3495294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0" y="0"/>
                  </a:moveTo>
                  <a:lnTo>
                    <a:pt x="1890522" y="0"/>
                  </a:lnTo>
                  <a:lnTo>
                    <a:pt x="2363724" y="473201"/>
                  </a:lnTo>
                  <a:lnTo>
                    <a:pt x="1890522" y="946403"/>
                  </a:lnTo>
                  <a:lnTo>
                    <a:pt x="0" y="946403"/>
                  </a:lnTo>
                  <a:lnTo>
                    <a:pt x="473202" y="47320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9114" y="3576066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3713226" y="0"/>
                  </a:moveTo>
                  <a:lnTo>
                    <a:pt x="0" y="0"/>
                  </a:lnTo>
                  <a:lnTo>
                    <a:pt x="392430" y="392430"/>
                  </a:lnTo>
                  <a:lnTo>
                    <a:pt x="0" y="784860"/>
                  </a:lnTo>
                  <a:lnTo>
                    <a:pt x="3713226" y="784860"/>
                  </a:lnTo>
                  <a:lnTo>
                    <a:pt x="4105656" y="392430"/>
                  </a:lnTo>
                  <a:lnTo>
                    <a:pt x="3713226" y="0"/>
                  </a:lnTo>
                  <a:close/>
                </a:path>
              </a:pathLst>
            </a:custGeom>
            <a:solidFill>
              <a:srgbClr val="E1F6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79114" y="3576066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0" y="0"/>
                  </a:moveTo>
                  <a:lnTo>
                    <a:pt x="3713226" y="0"/>
                  </a:lnTo>
                  <a:lnTo>
                    <a:pt x="4105656" y="392430"/>
                  </a:lnTo>
                  <a:lnTo>
                    <a:pt x="3713226" y="784860"/>
                  </a:lnTo>
                  <a:lnTo>
                    <a:pt x="0" y="784860"/>
                  </a:lnTo>
                  <a:lnTo>
                    <a:pt x="392430" y="39243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E1F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09134" y="3701541"/>
            <a:ext cx="1280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latin typeface="Calibri"/>
                <a:cs typeface="Calibri"/>
              </a:rPr>
              <a:t>ELEGATE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32560" y="4255008"/>
            <a:ext cx="6265545" cy="1767839"/>
            <a:chOff x="1432560" y="4255008"/>
            <a:chExt cx="6265545" cy="1767839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60" y="4532376"/>
              <a:ext cx="2522219" cy="10698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5396" y="4255008"/>
              <a:ext cx="1431035" cy="176783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21714" y="4574286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1890522" y="0"/>
                  </a:moveTo>
                  <a:lnTo>
                    <a:pt x="0" y="0"/>
                  </a:lnTo>
                  <a:lnTo>
                    <a:pt x="473202" y="473201"/>
                  </a:lnTo>
                  <a:lnTo>
                    <a:pt x="0" y="946404"/>
                  </a:lnTo>
                  <a:lnTo>
                    <a:pt x="1890522" y="946404"/>
                  </a:lnTo>
                  <a:lnTo>
                    <a:pt x="2363724" y="473201"/>
                  </a:lnTo>
                  <a:lnTo>
                    <a:pt x="1890522" y="0"/>
                  </a:lnTo>
                  <a:close/>
                </a:path>
              </a:pathLst>
            </a:custGeom>
            <a:solidFill>
              <a:srgbClr val="EDE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1714" y="4574286"/>
              <a:ext cx="2364105" cy="946785"/>
            </a:xfrm>
            <a:custGeom>
              <a:avLst/>
              <a:gdLst/>
              <a:ahLst/>
              <a:cxnLst/>
              <a:rect l="l" t="t" r="r" b="b"/>
              <a:pathLst>
                <a:path w="2364104" h="946785">
                  <a:moveTo>
                    <a:pt x="0" y="0"/>
                  </a:moveTo>
                  <a:lnTo>
                    <a:pt x="1890522" y="0"/>
                  </a:lnTo>
                  <a:lnTo>
                    <a:pt x="2363724" y="473201"/>
                  </a:lnTo>
                  <a:lnTo>
                    <a:pt x="1890522" y="946404"/>
                  </a:lnTo>
                  <a:lnTo>
                    <a:pt x="0" y="946404"/>
                  </a:lnTo>
                  <a:lnTo>
                    <a:pt x="473202" y="47320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79114" y="4655058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3713226" y="0"/>
                  </a:moveTo>
                  <a:lnTo>
                    <a:pt x="0" y="0"/>
                  </a:lnTo>
                  <a:lnTo>
                    <a:pt x="392430" y="392430"/>
                  </a:lnTo>
                  <a:lnTo>
                    <a:pt x="0" y="784860"/>
                  </a:lnTo>
                  <a:lnTo>
                    <a:pt x="3713226" y="784860"/>
                  </a:lnTo>
                  <a:lnTo>
                    <a:pt x="4105656" y="392430"/>
                  </a:lnTo>
                  <a:lnTo>
                    <a:pt x="3713226" y="0"/>
                  </a:lnTo>
                  <a:close/>
                </a:path>
              </a:pathLst>
            </a:custGeom>
            <a:solidFill>
              <a:srgbClr val="F8F5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79114" y="4655058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60">
                  <a:moveTo>
                    <a:pt x="0" y="0"/>
                  </a:moveTo>
                  <a:lnTo>
                    <a:pt x="3713226" y="0"/>
                  </a:lnTo>
                  <a:lnTo>
                    <a:pt x="4105656" y="392430"/>
                  </a:lnTo>
                  <a:lnTo>
                    <a:pt x="3713226" y="784860"/>
                  </a:lnTo>
                  <a:lnTo>
                    <a:pt x="0" y="784860"/>
                  </a:lnTo>
                  <a:lnTo>
                    <a:pt x="392430" y="39243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8F5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443476" y="4779721"/>
            <a:ext cx="2411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XAMPLE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SETTER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432560" y="5332474"/>
            <a:ext cx="2522220" cy="1525905"/>
            <a:chOff x="1432560" y="5332474"/>
            <a:chExt cx="2522220" cy="1525905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0" y="5611368"/>
              <a:ext cx="2522219" cy="10683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6440" y="5332474"/>
              <a:ext cx="1490472" cy="152552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521714" y="5653278"/>
              <a:ext cx="2364105" cy="944880"/>
            </a:xfrm>
            <a:custGeom>
              <a:avLst/>
              <a:gdLst/>
              <a:ahLst/>
              <a:cxnLst/>
              <a:rect l="l" t="t" r="r" b="b"/>
              <a:pathLst>
                <a:path w="2364104" h="944879">
                  <a:moveTo>
                    <a:pt x="1891284" y="0"/>
                  </a:moveTo>
                  <a:lnTo>
                    <a:pt x="0" y="0"/>
                  </a:lnTo>
                  <a:lnTo>
                    <a:pt x="472440" y="472440"/>
                  </a:lnTo>
                  <a:lnTo>
                    <a:pt x="0" y="944880"/>
                  </a:lnTo>
                  <a:lnTo>
                    <a:pt x="1891284" y="944880"/>
                  </a:lnTo>
                  <a:lnTo>
                    <a:pt x="2363724" y="472440"/>
                  </a:lnTo>
                  <a:lnTo>
                    <a:pt x="189128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21714" y="5653278"/>
              <a:ext cx="2364105" cy="944880"/>
            </a:xfrm>
            <a:custGeom>
              <a:avLst/>
              <a:gdLst/>
              <a:ahLst/>
              <a:cxnLst/>
              <a:rect l="l" t="t" r="r" b="b"/>
              <a:pathLst>
                <a:path w="2364104" h="944879">
                  <a:moveTo>
                    <a:pt x="0" y="0"/>
                  </a:moveTo>
                  <a:lnTo>
                    <a:pt x="1891284" y="0"/>
                  </a:lnTo>
                  <a:lnTo>
                    <a:pt x="2363724" y="472440"/>
                  </a:lnTo>
                  <a:lnTo>
                    <a:pt x="1891284" y="944880"/>
                  </a:lnTo>
                  <a:lnTo>
                    <a:pt x="0" y="944880"/>
                  </a:lnTo>
                  <a:lnTo>
                    <a:pt x="472440" y="47244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480564" y="20634"/>
            <a:ext cx="522605" cy="649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1915" algn="just">
              <a:lnSpc>
                <a:spcPct val="114100"/>
              </a:lnSpc>
              <a:spcBef>
                <a:spcPts val="105"/>
              </a:spcBef>
            </a:pPr>
            <a:r>
              <a:rPr sz="6200" b="1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6200" b="1" spc="-1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2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6200" b="1" spc="-1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2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6200" b="1" spc="-1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200" b="1" dirty="0">
                <a:solidFill>
                  <a:srgbClr val="FFFFFF"/>
                </a:solidFill>
                <a:latin typeface="Calibri"/>
                <a:cs typeface="Calibri"/>
              </a:rPr>
              <a:t>D  E </a:t>
            </a:r>
            <a:r>
              <a:rPr sz="6200" b="1" spc="-1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2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62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566159" y="5719571"/>
            <a:ext cx="4131945" cy="810895"/>
            <a:chOff x="3566159" y="5719571"/>
            <a:chExt cx="4131945" cy="810895"/>
          </a:xfrm>
        </p:grpSpPr>
        <p:sp>
          <p:nvSpPr>
            <p:cNvPr id="51" name="object 51"/>
            <p:cNvSpPr/>
            <p:nvPr/>
          </p:nvSpPr>
          <p:spPr>
            <a:xfrm>
              <a:off x="3579113" y="5732525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59">
                  <a:moveTo>
                    <a:pt x="3713226" y="0"/>
                  </a:moveTo>
                  <a:lnTo>
                    <a:pt x="0" y="0"/>
                  </a:lnTo>
                  <a:lnTo>
                    <a:pt x="392430" y="392430"/>
                  </a:lnTo>
                  <a:lnTo>
                    <a:pt x="0" y="784860"/>
                  </a:lnTo>
                  <a:lnTo>
                    <a:pt x="3713226" y="784860"/>
                  </a:lnTo>
                  <a:lnTo>
                    <a:pt x="4105656" y="392430"/>
                  </a:lnTo>
                  <a:lnTo>
                    <a:pt x="3713226" y="0"/>
                  </a:lnTo>
                  <a:close/>
                </a:path>
              </a:pathLst>
            </a:custGeom>
            <a:solidFill>
              <a:srgbClr val="FBD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79113" y="5732525"/>
              <a:ext cx="4105910" cy="784860"/>
            </a:xfrm>
            <a:custGeom>
              <a:avLst/>
              <a:gdLst/>
              <a:ahLst/>
              <a:cxnLst/>
              <a:rect l="l" t="t" r="r" b="b"/>
              <a:pathLst>
                <a:path w="4105909" h="784859">
                  <a:moveTo>
                    <a:pt x="0" y="0"/>
                  </a:moveTo>
                  <a:lnTo>
                    <a:pt x="3713226" y="0"/>
                  </a:lnTo>
                  <a:lnTo>
                    <a:pt x="4105656" y="392430"/>
                  </a:lnTo>
                  <a:lnTo>
                    <a:pt x="3713226" y="784860"/>
                  </a:lnTo>
                  <a:lnTo>
                    <a:pt x="0" y="784860"/>
                  </a:lnTo>
                  <a:lnTo>
                    <a:pt x="392430" y="39243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BD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025900" y="5858662"/>
            <a:ext cx="3244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Calibri"/>
                <a:cs typeface="Calibri"/>
              </a:rPr>
              <a:t>EWARD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&amp;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RECOGNIZE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9523" y="599312"/>
            <a:ext cx="5699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5" dirty="0"/>
              <a:t>Meaning</a:t>
            </a:r>
            <a:r>
              <a:rPr sz="4000" spc="-315" dirty="0"/>
              <a:t> </a:t>
            </a:r>
            <a:r>
              <a:rPr sz="4000" spc="15" dirty="0"/>
              <a:t>of</a:t>
            </a:r>
            <a:r>
              <a:rPr sz="4000" spc="-340" dirty="0"/>
              <a:t> </a:t>
            </a:r>
            <a:r>
              <a:rPr sz="4000" spc="-60" dirty="0"/>
              <a:t>Leadership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0" y="1967483"/>
            <a:ext cx="5811011" cy="37277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2068" y="1880692"/>
            <a:ext cx="792289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408679" algn="l"/>
                <a:tab pos="6600190" algn="l"/>
              </a:tabLst>
            </a:pPr>
            <a:r>
              <a:rPr sz="2800" spc="-55" dirty="0">
                <a:solidFill>
                  <a:srgbClr val="0D0D0D"/>
                </a:solidFill>
                <a:latin typeface="Times New Roman"/>
                <a:cs typeface="Times New Roman"/>
              </a:rPr>
              <a:t>Leadership</a:t>
            </a:r>
            <a:r>
              <a:rPr sz="2800" spc="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D0D0D"/>
                </a:solidFill>
                <a:latin typeface="Times New Roman"/>
                <a:cs typeface="Times New Roman"/>
              </a:rPr>
              <a:t>is</a:t>
            </a:r>
            <a:r>
              <a:rPr sz="2800" spc="1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sz="2800" spc="1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art</a:t>
            </a:r>
            <a:r>
              <a:rPr sz="2800" spc="1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of	</a:t>
            </a:r>
            <a:r>
              <a:rPr sz="2800" spc="-65" dirty="0">
                <a:solidFill>
                  <a:srgbClr val="0D0D0D"/>
                </a:solidFill>
                <a:latin typeface="Times New Roman"/>
                <a:cs typeface="Times New Roman"/>
              </a:rPr>
              <a:t>motivating</a:t>
            </a:r>
            <a:r>
              <a:rPr sz="2800" spc="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z="2800" spc="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/>
                <a:cs typeface="Times New Roman"/>
              </a:rPr>
              <a:t>group</a:t>
            </a:r>
            <a:r>
              <a:rPr sz="2800" spc="1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of	</a:t>
            </a:r>
            <a:r>
              <a:rPr sz="2800" spc="-40" dirty="0">
                <a:solidFill>
                  <a:srgbClr val="0D0D0D"/>
                </a:solidFill>
                <a:latin typeface="Times New Roman"/>
                <a:cs typeface="Times New Roman"/>
              </a:rPr>
              <a:t>people</a:t>
            </a:r>
            <a:r>
              <a:rPr sz="2800" spc="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30" dirty="0">
                <a:solidFill>
                  <a:srgbClr val="0D0D0D"/>
                </a:solidFill>
                <a:latin typeface="Times New Roman"/>
                <a:cs typeface="Times New Roman"/>
              </a:rPr>
              <a:t>to </a:t>
            </a:r>
            <a:r>
              <a:rPr sz="2800" spc="-6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0D0D0D"/>
                </a:solidFill>
                <a:latin typeface="Times New Roman"/>
                <a:cs typeface="Times New Roman"/>
              </a:rPr>
              <a:t>act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0D0D0D"/>
                </a:solidFill>
                <a:latin typeface="Times New Roman"/>
                <a:cs typeface="Times New Roman"/>
              </a:rPr>
              <a:t>towards</a:t>
            </a:r>
            <a:r>
              <a:rPr sz="2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0D0D0D"/>
                </a:solidFill>
                <a:latin typeface="Times New Roman"/>
                <a:cs typeface="Times New Roman"/>
              </a:rPr>
              <a:t>achieving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Times New Roman"/>
                <a:cs typeface="Times New Roman"/>
              </a:rPr>
              <a:t>common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0D0D0D"/>
                </a:solidFill>
                <a:latin typeface="Times New Roman"/>
                <a:cs typeface="Times New Roman"/>
              </a:rPr>
              <a:t>goal.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068" y="5076190"/>
            <a:ext cx="7922259" cy="883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0"/>
              </a:spcBef>
              <a:tabLst>
                <a:tab pos="2292350" algn="l"/>
              </a:tabLst>
            </a:pP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sz="28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0D0D0D"/>
                </a:solidFill>
                <a:latin typeface="Times New Roman"/>
                <a:cs typeface="Times New Roman"/>
              </a:rPr>
              <a:t>process</a:t>
            </a:r>
            <a:r>
              <a:rPr sz="28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Times New Roman"/>
                <a:cs typeface="Times New Roman"/>
              </a:rPr>
              <a:t>of	</a:t>
            </a:r>
            <a:r>
              <a:rPr sz="2800" spc="-60" dirty="0">
                <a:solidFill>
                  <a:srgbClr val="0D0D0D"/>
                </a:solidFill>
                <a:latin typeface="Times New Roman"/>
                <a:cs typeface="Times New Roman"/>
              </a:rPr>
              <a:t>encouraging</a:t>
            </a:r>
            <a:r>
              <a:rPr sz="2800" spc="1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D0D0D"/>
                </a:solidFill>
                <a:latin typeface="Times New Roman"/>
                <a:cs typeface="Times New Roman"/>
              </a:rPr>
              <a:t>and</a:t>
            </a:r>
            <a:r>
              <a:rPr sz="28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0D0D0D"/>
                </a:solidFill>
                <a:latin typeface="Times New Roman"/>
                <a:cs typeface="Times New Roman"/>
              </a:rPr>
              <a:t>helping</a:t>
            </a:r>
            <a:r>
              <a:rPr sz="28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D0D0D"/>
                </a:solidFill>
                <a:latin typeface="Times New Roman"/>
                <a:cs typeface="Times New Roman"/>
              </a:rPr>
              <a:t>others</a:t>
            </a:r>
            <a:r>
              <a:rPr sz="2800" spc="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30" dirty="0">
                <a:solidFill>
                  <a:srgbClr val="0D0D0D"/>
                </a:solidFill>
                <a:latin typeface="Times New Roman"/>
                <a:cs typeface="Times New Roman"/>
              </a:rPr>
              <a:t>to</a:t>
            </a:r>
            <a:r>
              <a:rPr sz="2800" spc="2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0D0D0D"/>
                </a:solidFill>
                <a:latin typeface="Times New Roman"/>
                <a:cs typeface="Times New Roman"/>
              </a:rPr>
              <a:t>work </a:t>
            </a:r>
            <a:r>
              <a:rPr sz="2800" spc="-6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0D0D0D"/>
                </a:solidFill>
                <a:latin typeface="Times New Roman"/>
                <a:cs typeface="Times New Roman"/>
              </a:rPr>
              <a:t>enthusiastically</a:t>
            </a:r>
            <a:r>
              <a:rPr sz="2800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0D0D0D"/>
                </a:solidFill>
                <a:latin typeface="Times New Roman"/>
                <a:cs typeface="Times New Roman"/>
              </a:rPr>
              <a:t>towards</a:t>
            </a:r>
            <a:r>
              <a:rPr sz="28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0D0D0D"/>
                </a:solidFill>
                <a:latin typeface="Times New Roman"/>
                <a:cs typeface="Times New Roman"/>
              </a:rPr>
              <a:t>objectives</a:t>
            </a:r>
            <a:r>
              <a:rPr sz="28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4805" y="570992"/>
            <a:ext cx="22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1519</Words>
  <Application>Microsoft Office PowerPoint</Application>
  <PresentationFormat>On-screen Show (4:3)</PresentationFormat>
  <Paragraphs>297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Leadership...</vt:lpstr>
      <vt:lpstr>Contents Of The Presentation</vt:lpstr>
      <vt:lpstr>Defining a Leader…</vt:lpstr>
      <vt:lpstr>Person</vt:lpstr>
      <vt:lpstr>Slide 6</vt:lpstr>
      <vt:lpstr>Who is a leader ?</vt:lpstr>
      <vt:lpstr>Slide 8</vt:lpstr>
      <vt:lpstr>Meaning of Leadership</vt:lpstr>
      <vt:lpstr>Definition of Leadership</vt:lpstr>
      <vt:lpstr>The essence of leadership</vt:lpstr>
      <vt:lpstr>A mnemonic for leadership would  be 3P's - Person, People and  Purpose</vt:lpstr>
      <vt:lpstr>Leadership &amp; Management</vt:lpstr>
      <vt:lpstr>A Question…</vt:lpstr>
      <vt:lpstr>Difference between  Managers &amp; Leaders</vt:lpstr>
      <vt:lpstr>Leadership &amp; Management 16</vt:lpstr>
      <vt:lpstr>Leadership</vt:lpstr>
      <vt:lpstr>Slide 18</vt:lpstr>
      <vt:lpstr>Formal &amp; informal leadership</vt:lpstr>
      <vt:lpstr>Significance of leadership</vt:lpstr>
      <vt:lpstr>Leadership  Styles</vt:lpstr>
      <vt:lpstr>Based on authority retained</vt:lpstr>
      <vt:lpstr>1. Based on authority retained</vt:lpstr>
      <vt:lpstr>Autocratic or authoritarian style</vt:lpstr>
      <vt:lpstr>Participative or democratic style</vt:lpstr>
      <vt:lpstr>Laissez –Faire or free rein style</vt:lpstr>
      <vt:lpstr>2. Based on task versus people  Emphasis</vt:lpstr>
      <vt:lpstr>3. Based on assumptions  about people</vt:lpstr>
      <vt:lpstr>4.Likert’s four system approach29</vt:lpstr>
      <vt:lpstr>▶ System 1 - Exploitative Authoritative: Responsibility lies in</vt:lpstr>
      <vt:lpstr>▶ System 3 - Consultative: Responsibility is spread widely through</vt:lpstr>
      <vt:lpstr>5. Entrepreneurship leadership style 32</vt:lpstr>
      <vt:lpstr>Others Leadership Styles</vt:lpstr>
      <vt:lpstr>Bureaucratic</vt:lpstr>
      <vt:lpstr>Coercive</vt:lpstr>
      <vt:lpstr>Paternalistic</vt:lpstr>
      <vt:lpstr>Transactional</vt:lpstr>
      <vt:lpstr>Transformational</vt:lpstr>
      <vt:lpstr>Factors affecting leadership</vt:lpstr>
      <vt:lpstr>Factors Affecting Style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</cp:revision>
  <dcterms:created xsi:type="dcterms:W3CDTF">2024-04-23T07:09:25Z</dcterms:created>
  <dcterms:modified xsi:type="dcterms:W3CDTF">2024-04-23T07:22:00Z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2024-04-23T00:00:00Z</vt:filetime>
  </property>
</Properties>
</file>